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handoutMasterIdLst>
    <p:handoutMasterId r:id="rId64"/>
  </p:handoutMasterIdLst>
  <p:sldIdLst>
    <p:sldId id="258" r:id="rId2"/>
    <p:sldId id="287" r:id="rId3"/>
    <p:sldId id="288" r:id="rId4"/>
    <p:sldId id="329" r:id="rId5"/>
    <p:sldId id="346" r:id="rId6"/>
    <p:sldId id="298" r:id="rId7"/>
    <p:sldId id="366" r:id="rId8"/>
    <p:sldId id="289" r:id="rId9"/>
    <p:sldId id="302" r:id="rId10"/>
    <p:sldId id="320" r:id="rId11"/>
    <p:sldId id="355" r:id="rId12"/>
    <p:sldId id="343" r:id="rId13"/>
    <p:sldId id="321" r:id="rId14"/>
    <p:sldId id="299" r:id="rId15"/>
    <p:sldId id="292" r:id="rId16"/>
    <p:sldId id="348" r:id="rId17"/>
    <p:sldId id="295" r:id="rId18"/>
    <p:sldId id="294" r:id="rId19"/>
    <p:sldId id="296" r:id="rId20"/>
    <p:sldId id="357" r:id="rId21"/>
    <p:sldId id="297" r:id="rId22"/>
    <p:sldId id="322" r:id="rId23"/>
    <p:sldId id="305" r:id="rId24"/>
    <p:sldId id="281" r:id="rId25"/>
    <p:sldId id="306" r:id="rId26"/>
    <p:sldId id="307" r:id="rId27"/>
    <p:sldId id="308" r:id="rId28"/>
    <p:sldId id="309" r:id="rId29"/>
    <p:sldId id="311" r:id="rId30"/>
    <p:sldId id="312" r:id="rId31"/>
    <p:sldId id="313" r:id="rId32"/>
    <p:sldId id="314" r:id="rId33"/>
    <p:sldId id="315" r:id="rId34"/>
    <p:sldId id="316" r:id="rId35"/>
    <p:sldId id="318" r:id="rId36"/>
    <p:sldId id="317" r:id="rId37"/>
    <p:sldId id="319" r:id="rId38"/>
    <p:sldId id="332" r:id="rId39"/>
    <p:sldId id="358" r:id="rId40"/>
    <p:sldId id="335" r:id="rId41"/>
    <p:sldId id="349" r:id="rId42"/>
    <p:sldId id="351" r:id="rId43"/>
    <p:sldId id="336" r:id="rId44"/>
    <p:sldId id="337" r:id="rId45"/>
    <p:sldId id="365" r:id="rId46"/>
    <p:sldId id="350" r:id="rId47"/>
    <p:sldId id="359" r:id="rId48"/>
    <p:sldId id="352" r:id="rId49"/>
    <p:sldId id="363" r:id="rId50"/>
    <p:sldId id="364" r:id="rId51"/>
    <p:sldId id="356" r:id="rId52"/>
    <p:sldId id="362" r:id="rId53"/>
    <p:sldId id="368" r:id="rId54"/>
    <p:sldId id="293" r:id="rId55"/>
    <p:sldId id="303" r:id="rId56"/>
    <p:sldId id="304" r:id="rId57"/>
    <p:sldId id="370" r:id="rId58"/>
    <p:sldId id="354" r:id="rId59"/>
    <p:sldId id="344" r:id="rId60"/>
    <p:sldId id="345" r:id="rId61"/>
    <p:sldId id="340" r:id="rId6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546A"/>
    <a:srgbClr val="D17979"/>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32" autoAdjust="0"/>
    <p:restoredTop sz="95226" autoAdjust="0"/>
  </p:normalViewPr>
  <p:slideViewPr>
    <p:cSldViewPr snapToGrid="0">
      <p:cViewPr varScale="1">
        <p:scale>
          <a:sx n="78" d="100"/>
          <a:sy n="78" d="100"/>
        </p:scale>
        <p:origin x="1138" y="72"/>
      </p:cViewPr>
      <p:guideLst/>
    </p:cSldViewPr>
  </p:slideViewPr>
  <p:outlineViewPr>
    <p:cViewPr>
      <p:scale>
        <a:sx n="33" d="100"/>
        <a:sy n="33" d="100"/>
      </p:scale>
      <p:origin x="0" y="-9466"/>
    </p:cViewPr>
  </p:outlineViewPr>
  <p:notesTextViewPr>
    <p:cViewPr>
      <p:scale>
        <a:sx n="1" d="1"/>
        <a:sy n="1" d="1"/>
      </p:scale>
      <p:origin x="0" y="0"/>
    </p:cViewPr>
  </p:notesTextViewPr>
  <p:sorterViewPr>
    <p:cViewPr>
      <p:scale>
        <a:sx n="100" d="100"/>
        <a:sy n="100" d="100"/>
      </p:scale>
      <p:origin x="0" y="-13003"/>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baseline="0" dirty="0">
                <a:effectLst/>
              </a:rPr>
              <a:t>Nombre d'identifiants possédés par entité auteur </a:t>
            </a:r>
            <a:endParaRPr lang="fr-FR"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dirty="0"/>
              <a:t>Taux de complétude des</a:t>
            </a:r>
            <a:r>
              <a:rPr lang="fr-FR" sz="1400" baseline="0" dirty="0"/>
              <a:t> références d'autorités</a:t>
            </a:r>
            <a:endParaRPr lang="fr-FR"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t>Langue de traduction</a:t>
            </a:r>
            <a:r>
              <a:rPr lang="fr-FR" baseline="0" dirty="0"/>
              <a:t> des ouvrages des entités auteurs présents sur </a:t>
            </a:r>
            <a:r>
              <a:rPr lang="fr-FR" i="1" baseline="0" dirty="0"/>
              <a:t>île-en-île</a:t>
            </a:r>
            <a:endParaRPr lang="fr-FR"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Mentions</a:t>
            </a:r>
            <a:r>
              <a:rPr lang="fr-FR" baseline="0" dirty="0"/>
              <a:t> de l</a:t>
            </a:r>
            <a:r>
              <a:rPr lang="fr-FR" dirty="0"/>
              <a:t>angue</a:t>
            </a:r>
            <a:r>
              <a:rPr lang="fr-FR" baseline="0" dirty="0"/>
              <a:t>s écrites, parlées ou signées indiquées dans les notices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spPr>
            <a:solidFill>
              <a:schemeClr val="bg1">
                <a:lumMod val="65000"/>
              </a:schemeClr>
            </a:solidFill>
          </c:spPr>
          <c:dPt>
            <c:idx val="0"/>
            <c:bubble3D val="0"/>
            <c:explosion val="9"/>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1-339B-433F-B0E7-C5CED914C150}"/>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339B-433F-B0E7-C5CED914C15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339B-433F-B0E7-C5CED914C150}"/>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dPt>
            <c:idx val="0"/>
            <c:bubble3D val="0"/>
            <c:explosion val="9"/>
            <c:spPr>
              <a:solidFill>
                <a:schemeClr val="accent1"/>
              </a:solidFill>
              <a:ln w="19050">
                <a:solidFill>
                  <a:schemeClr val="lt1"/>
                </a:solidFill>
              </a:ln>
              <a:effectLst/>
            </c:spPr>
            <c:extLst>
              <c:ext xmlns:c16="http://schemas.microsoft.com/office/drawing/2014/chart" uri="{C3380CC4-5D6E-409C-BE32-E72D297353CC}">
                <c16:uniqueId val="{00000001-9B70-4EF4-B50D-AFE4C4DB33CB}"/>
              </c:ext>
            </c:extLst>
          </c:dPt>
          <c:dPt>
            <c:idx val="1"/>
            <c:bubble3D val="0"/>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3-9B70-4EF4-B50D-AFE4C4DB33C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9B70-4EF4-B50D-AFE4C4DB33C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Part d'entités</a:t>
            </a:r>
            <a:r>
              <a:rPr lang="fr-FR" baseline="0" dirty="0"/>
              <a:t> disposant de pages Wikipédia</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Wikipédia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chemeClr val="accent3"/>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plotArea>
      <cx:plotAreaRegion>
        <cx:series layoutId="funnel" uniqueId="{4B5880B2-5563-4A26-B43B-FA57467B6545}">
          <cx:tx>
            <cx:txData>
              <cx:f>Sheet2!$J$3</cx:f>
              <cx:v>Nb</cx:v>
            </cx:txData>
          </cx:tx>
          <cx:dataLabels>
            <cx:txPr>
              <a:bodyPr spcFirstLastPara="1" vertOverflow="ellipsis" horzOverflow="overflow" wrap="square" lIns="0" tIns="0" rIns="0" bIns="0" anchor="ctr" anchorCtr="1"/>
              <a:lstStyle/>
              <a:p>
                <a:pPr algn="ctr" rtl="0">
                  <a:defRPr sz="1000">
                    <a:solidFill>
                      <a:schemeClr val="bg1"/>
                    </a:solidFill>
                  </a:defRPr>
                </a:pPr>
                <a:endParaRPr lang="fr-FR" sz="1000" b="0" i="0" u="none" strike="noStrike" baseline="0">
                  <a:solidFill>
                    <a:schemeClr val="bg1"/>
                  </a:solidFill>
                  <a:latin typeface="Calisto MT"/>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000"/>
            </a:pPr>
            <a:endParaRPr lang="fr-FR" sz="1000" b="0" i="0" u="none" strike="noStrike" baseline="0">
              <a:solidFill>
                <a:prstClr val="black">
                  <a:lumMod val="65000"/>
                  <a:lumOff val="35000"/>
                </a:prstClr>
              </a:solidFill>
              <a:latin typeface="Calisto MT"/>
            </a:endParaRPr>
          </a:p>
        </cx:txPr>
      </cx:axis>
    </cx:plotArea>
  </cx:chart>
</cx: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03/02/2021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03/02/2021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244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8 sites web perso</a:t>
            </a:r>
          </a:p>
          <a:p>
            <a:r>
              <a:rPr lang="fr-FR" dirty="0"/>
              <a:t>1 </a:t>
            </a:r>
            <a:r>
              <a:rPr lang="fr-FR" dirty="0" err="1"/>
              <a:t>facebook</a:t>
            </a:r>
            <a:br>
              <a:rPr lang="fr-FR" dirty="0"/>
            </a:br>
            <a:r>
              <a:rPr lang="fr-FR" dirty="0"/>
              <a:t>5 blogs</a:t>
            </a:r>
            <a:br>
              <a:rPr lang="fr-FR" dirty="0"/>
            </a:br>
            <a:endParaRPr lang="fr-FR" dirty="0"/>
          </a:p>
        </p:txBody>
      </p:sp>
    </p:spTree>
    <p:extLst>
      <p:ext uri="{BB962C8B-B14F-4D97-AF65-F5344CB8AC3E}">
        <p14:creationId xmlns:p14="http://schemas.microsoft.com/office/powerpoint/2010/main" val="44962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2.png"/><Relationship Id="rId18" Type="http://schemas.openxmlformats.org/officeDocument/2006/relationships/image" Target="../media/image38.sv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1.jpeg"/><Relationship Id="rId17" Type="http://schemas.openxmlformats.org/officeDocument/2006/relationships/image" Target="../media/image37.png"/><Relationship Id="rId2" Type="http://schemas.openxmlformats.org/officeDocument/2006/relationships/image" Target="../media/image25.pn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3.svg"/><Relationship Id="rId19" Type="http://schemas.openxmlformats.org/officeDocument/2006/relationships/image" Target="../media/image39.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23.svg"/><Relationship Id="rId22"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hyperlink" Target="https://programminghistorian.org/en/lessons/intro-to-linked-data" TargetMode="External"/><Relationship Id="rId7"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3.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chart" Target="../charts/char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chart" Target="../charts/chart4.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6.sv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microsoft.com/office/2014/relationships/chartEx" Target="../charts/chartEx1.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www.elifleurant.com/" TargetMode="External"/><Relationship Id="rId7"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hart" Target="../charts/chart5.xml"/><Relationship Id="rId10" Type="http://schemas.openxmlformats.org/officeDocument/2006/relationships/image" Target="../media/image84.svg"/><Relationship Id="rId4" Type="http://schemas.openxmlformats.org/officeDocument/2006/relationships/image" Target="../media/image79.png"/><Relationship Id="rId9"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84.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jpeg"/><Relationship Id="rId4" Type="http://schemas.openxmlformats.org/officeDocument/2006/relationships/hyperlink" Target="https://florvilhaveson.fr.gd/" TargetMode="External"/></Relationships>
</file>

<file path=ppt/slides/_rels/slide4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chart" Target="../charts/chart8.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89.sv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6.xml"/><Relationship Id="rId5" Type="http://schemas.openxmlformats.org/officeDocument/2006/relationships/image" Target="../media/image38.sv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6.sv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twitter.com/hashtag/covidpo&#232;me?src=hashtag_click" TargetMode="External"/><Relationship Id="rId4" Type="http://schemas.openxmlformats.org/officeDocument/2006/relationships/image" Target="../media/image96.sv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224592" y="2399513"/>
            <a:ext cx="8459235" cy="2064264"/>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3" y="538437"/>
            <a:ext cx="8951495" cy="1323439"/>
          </a:xfrm>
          <a:prstGeom prst="rect">
            <a:avLst/>
          </a:prstGeom>
        </p:spPr>
        <p:txBody>
          <a:bodyPr wrap="square">
            <a:spAutoFit/>
          </a:bodyPr>
          <a:lstStyle/>
          <a:p>
            <a:pPr algn="ctr"/>
            <a:r>
              <a:rPr lang="fr-FR" sz="4000" b="1" dirty="0">
                <a:highlight>
                  <a:srgbClr val="FFFFFF"/>
                </a:highlight>
                <a:latin typeface="+mj-lt"/>
              </a:rPr>
              <a:t>Approches Sociales et Historiques des Littératures des Suds</a:t>
            </a:r>
          </a:p>
        </p:txBody>
      </p:sp>
      <p:sp>
        <p:nvSpPr>
          <p:cNvPr id="21" name="Rectangle 20">
            <a:extLst>
              <a:ext uri="{FF2B5EF4-FFF2-40B4-BE49-F238E27FC236}">
                <a16:creationId xmlns:a16="http://schemas.microsoft.com/office/drawing/2014/main" id="{EAFB0EE3-3A71-4283-B0DF-33ADF1CCF664}"/>
              </a:ext>
            </a:extLst>
          </p:cNvPr>
          <p:cNvSpPr/>
          <p:nvPr/>
        </p:nvSpPr>
        <p:spPr>
          <a:xfrm>
            <a:off x="3284565" y="5100415"/>
            <a:ext cx="1528287" cy="1515934"/>
          </a:xfrm>
          <a:prstGeom prst="rect">
            <a:avLst/>
          </a:prstGeom>
          <a:solidFill>
            <a:srgbClr val="44546A">
              <a:alpha val="52157"/>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latin typeface="Corbel" panose="020B0503020204020204" pitchFamily="34" charset="0"/>
              </a:rPr>
              <a:t>Master 2 Humanités </a:t>
            </a:r>
          </a:p>
          <a:p>
            <a:pPr algn="ctr"/>
            <a:r>
              <a:rPr lang="fr-FR" dirty="0">
                <a:latin typeface="Corbel" panose="020B0503020204020204" pitchFamily="34" charset="0"/>
              </a:rPr>
              <a:t>Numériques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03794" y="2353860"/>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432" y="509661"/>
            <a:ext cx="10515600" cy="794935"/>
          </a:xfrm>
        </p:spPr>
        <p:txBody>
          <a:bodyPr>
            <a:normAutofit fontScale="90000"/>
          </a:bodyPr>
          <a:lstStyle/>
          <a:p>
            <a:br>
              <a:rPr lang="fr-FR" dirty="0"/>
            </a:br>
            <a:r>
              <a:rPr lang="fr-FR" dirty="0"/>
              <a:t>Sur la base d’une liste de référence web</a:t>
            </a:r>
          </a:p>
        </p:txBody>
      </p:sp>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09" y="1934501"/>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6096000" y="3059668"/>
            <a:ext cx="4572000" cy="3046988"/>
          </a:xfrm>
          <a:prstGeom prst="rect">
            <a:avLst/>
          </a:prstGeom>
          <a:noFill/>
        </p:spPr>
        <p:txBody>
          <a:bodyPr wrap="square" rtlCol="0">
            <a:spAutoFit/>
          </a:bodyPr>
          <a:lstStyle/>
          <a:p>
            <a:r>
              <a:rPr lang="fr-FR" sz="2400" dirty="0"/>
              <a:t> Visualiser les contenus est-il une solution ?</a:t>
            </a:r>
          </a:p>
          <a:p>
            <a:endParaRPr lang="fr-FR" sz="2400" dirty="0"/>
          </a:p>
          <a:p>
            <a:endParaRPr lang="fr-FR" sz="2400" dirty="0"/>
          </a:p>
          <a:p>
            <a:r>
              <a:rPr lang="fr-FR" sz="2400" dirty="0"/>
              <a:t>Un manque de connaissances sur les discours inscrits dans l’espaces numériques, risque de </a:t>
            </a:r>
            <a:r>
              <a:rPr lang="fr-FR" sz="2400" dirty="0" err="1"/>
              <a:t>brouahah</a:t>
            </a:r>
            <a:endParaRPr lang="fr-FR" sz="2400" dirty="0"/>
          </a:p>
          <a:p>
            <a:endParaRPr lang="fr-FR" sz="2400" dirty="0"/>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7">
            <a:extLst>
              <a:ext uri="{FF2B5EF4-FFF2-40B4-BE49-F238E27FC236}">
                <a16:creationId xmlns:a16="http://schemas.microsoft.com/office/drawing/2014/main" id="{738FD39B-F16A-479D-91ED-8351F3CF044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F46DA084-6C93-4F1E-A6EF-F859EE2CFE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60" y="184567"/>
            <a:ext cx="10515600" cy="794935"/>
          </a:xfrm>
        </p:spPr>
        <p:txBody>
          <a:bodyPr>
            <a:normAutofit/>
          </a:bodyPr>
          <a:lstStyle/>
          <a:p>
            <a:r>
              <a:rPr lang="fr-FR" sz="4000" dirty="0"/>
              <a:t>Changement de paradigme</a:t>
            </a:r>
          </a:p>
        </p:txBody>
      </p:sp>
      <p:sp>
        <p:nvSpPr>
          <p:cNvPr id="17" name="TextBox 16">
            <a:extLst>
              <a:ext uri="{FF2B5EF4-FFF2-40B4-BE49-F238E27FC236}">
                <a16:creationId xmlns:a16="http://schemas.microsoft.com/office/drawing/2014/main" id="{5B062532-181F-4A5D-AF68-8F763DF98FAE}"/>
              </a:ext>
            </a:extLst>
          </p:cNvPr>
          <p:cNvSpPr txBox="1"/>
          <p:nvPr/>
        </p:nvSpPr>
        <p:spPr>
          <a:xfrm>
            <a:off x="166008" y="3209333"/>
            <a:ext cx="3538149" cy="646331"/>
          </a:xfrm>
          <a:prstGeom prst="rect">
            <a:avLst/>
          </a:prstGeom>
          <a:noFill/>
        </p:spPr>
        <p:txBody>
          <a:bodyPr wrap="none" rtlCol="0">
            <a:spAutoFit/>
          </a:bodyPr>
          <a:lstStyle/>
          <a:p>
            <a:pPr algn="ctr"/>
            <a:r>
              <a:rPr lang="fr-FR" i="1" dirty="0" err="1"/>
              <a:t>Scrapping</a:t>
            </a:r>
            <a:r>
              <a:rPr lang="fr-FR" dirty="0"/>
              <a:t> de sites de « référence »:</a:t>
            </a:r>
          </a:p>
          <a:p>
            <a:pPr algn="ctr"/>
            <a:r>
              <a:rPr lang="fr-FR" dirty="0"/>
              <a:t>Ile-en-île.org, Spla.pro</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2"/>
          <a:stretch>
            <a:fillRect/>
          </a:stretch>
        </p:blipFill>
        <p:spPr>
          <a:xfrm>
            <a:off x="727846" y="4386105"/>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3"/>
          <a:stretch>
            <a:fillRect/>
          </a:stretch>
        </p:blipFill>
        <p:spPr>
          <a:xfrm>
            <a:off x="940411" y="4695226"/>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146008" y="3343717"/>
            <a:ext cx="2479590"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7437" y="4462908"/>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393710" y="400217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6158" y="5012006"/>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6861" y="4849527"/>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7"/>
          <a:stretch>
            <a:fillRect/>
          </a:stretch>
        </p:blipFill>
        <p:spPr>
          <a:xfrm>
            <a:off x="7145261" y="5166612"/>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8">
            <a:extLst>
              <a:ext uri="{28A0092B-C50C-407E-A947-70E740481C1C}">
                <a14:useLocalDpi xmlns:a14="http://schemas.microsoft.com/office/drawing/2010/main" val="0"/>
              </a:ext>
            </a:extLst>
          </a:blip>
          <a:srcRect l="30935" r="30289" b="79795"/>
          <a:stretch/>
        </p:blipFill>
        <p:spPr>
          <a:xfrm>
            <a:off x="8323001" y="4269292"/>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693" y="4957461"/>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3860559" y="397341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278387" y="3982369"/>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241255" y="3148427"/>
            <a:ext cx="10095323" cy="45719"/>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798843" y="5362047"/>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242795" y="3359392"/>
            <a:ext cx="3081293" cy="369332"/>
          </a:xfrm>
          <a:prstGeom prst="rect">
            <a:avLst/>
          </a:prstGeom>
          <a:noFill/>
        </p:spPr>
        <p:txBody>
          <a:bodyPr wrap="none" rtlCol="0">
            <a:spAutoFit/>
          </a:bodyPr>
          <a:lstStyle/>
          <a:p>
            <a:pPr algn="ctr"/>
            <a:r>
              <a:rPr lang="fr-FR" dirty="0"/>
              <a:t>Données du Web sémantique</a:t>
            </a:r>
          </a:p>
        </p:txBody>
      </p:sp>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2493" y="4352623"/>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35" name="Picture 7">
            <a:extLst>
              <a:ext uri="{FF2B5EF4-FFF2-40B4-BE49-F238E27FC236}">
                <a16:creationId xmlns:a16="http://schemas.microsoft.com/office/drawing/2014/main" id="{5CC977DE-EB06-48A0-8BD6-F5F02D67CAF1}"/>
              </a:ext>
            </a:extLst>
          </p:cNvPr>
          <p:cNvPicPr>
            <a:picLocks noChangeAspect="1"/>
          </p:cNvPicPr>
          <p:nvPr/>
        </p:nvPicPr>
        <p:blipFill rotWithShape="1">
          <a:blip r:embed="rId1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6" name="Graphic 35">
            <a:extLst>
              <a:ext uri="{FF2B5EF4-FFF2-40B4-BE49-F238E27FC236}">
                <a16:creationId xmlns:a16="http://schemas.microsoft.com/office/drawing/2014/main" id="{CEFAD837-3CBF-4D9A-B6B0-896A12BDA38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17134" y="136525"/>
            <a:ext cx="798370" cy="798370"/>
          </a:xfrm>
          <a:prstGeom prst="rect">
            <a:avLst/>
          </a:prstGeom>
        </p:spPr>
      </p:pic>
      <p:pic>
        <p:nvPicPr>
          <p:cNvPr id="37" name="Graphic 36">
            <a:extLst>
              <a:ext uri="{FF2B5EF4-FFF2-40B4-BE49-F238E27FC236}">
                <a16:creationId xmlns:a16="http://schemas.microsoft.com/office/drawing/2014/main" id="{B12289AA-65CB-4B85-8076-BEFCA11BA88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42157" y="1694246"/>
            <a:ext cx="932269" cy="932269"/>
          </a:xfrm>
          <a:prstGeom prst="rect">
            <a:avLst/>
          </a:prstGeom>
        </p:spPr>
      </p:pic>
      <p:pic>
        <p:nvPicPr>
          <p:cNvPr id="38" name="Graphic 37">
            <a:extLst>
              <a:ext uri="{FF2B5EF4-FFF2-40B4-BE49-F238E27FC236}">
                <a16:creationId xmlns:a16="http://schemas.microsoft.com/office/drawing/2014/main" id="{1438F391-D0A5-4F4E-8DD4-A7E4BB35E61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79415" y="1694880"/>
            <a:ext cx="796907" cy="796907"/>
          </a:xfrm>
          <a:prstGeom prst="rect">
            <a:avLst/>
          </a:prstGeom>
        </p:spPr>
      </p:pic>
      <p:pic>
        <p:nvPicPr>
          <p:cNvPr id="39" name="Graphic 38">
            <a:extLst>
              <a:ext uri="{FF2B5EF4-FFF2-40B4-BE49-F238E27FC236}">
                <a16:creationId xmlns:a16="http://schemas.microsoft.com/office/drawing/2014/main" id="{1AB43236-87EA-433A-8455-2DFEFE84310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99520" y="1694246"/>
            <a:ext cx="794936" cy="794936"/>
          </a:xfrm>
          <a:prstGeom prst="rect">
            <a:avLst/>
          </a:prstGeom>
        </p:spPr>
      </p:pic>
      <p:sp>
        <p:nvSpPr>
          <p:cNvPr id="41" name="Oval 40">
            <a:extLst>
              <a:ext uri="{FF2B5EF4-FFF2-40B4-BE49-F238E27FC236}">
                <a16:creationId xmlns:a16="http://schemas.microsoft.com/office/drawing/2014/main" id="{B452A678-BDE0-4FE7-A92E-DDF89D185021}"/>
              </a:ext>
            </a:extLst>
          </p:cNvPr>
          <p:cNvSpPr/>
          <p:nvPr/>
        </p:nvSpPr>
        <p:spPr>
          <a:xfrm>
            <a:off x="1809632" y="1474515"/>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7A0E5BD-8F68-4641-981D-DFB0DC261AA9}"/>
              </a:ext>
            </a:extLst>
          </p:cNvPr>
          <p:cNvSpPr/>
          <p:nvPr/>
        </p:nvSpPr>
        <p:spPr>
          <a:xfrm>
            <a:off x="4654063" y="1593933"/>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Arrow: Right 42">
            <a:extLst>
              <a:ext uri="{FF2B5EF4-FFF2-40B4-BE49-F238E27FC236}">
                <a16:creationId xmlns:a16="http://schemas.microsoft.com/office/drawing/2014/main" id="{2C5DF8BF-784D-4418-8929-44E90F56A66A}"/>
              </a:ext>
            </a:extLst>
          </p:cNvPr>
          <p:cNvSpPr/>
          <p:nvPr/>
        </p:nvSpPr>
        <p:spPr>
          <a:xfrm>
            <a:off x="3527183" y="1745552"/>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43">
            <a:extLst>
              <a:ext uri="{FF2B5EF4-FFF2-40B4-BE49-F238E27FC236}">
                <a16:creationId xmlns:a16="http://schemas.microsoft.com/office/drawing/2014/main" id="{20143647-D3C9-4D2B-B2AA-0A2BEDEEEAF6}"/>
              </a:ext>
            </a:extLst>
          </p:cNvPr>
          <p:cNvSpPr txBox="1"/>
          <p:nvPr/>
        </p:nvSpPr>
        <p:spPr>
          <a:xfrm>
            <a:off x="1674196" y="2672179"/>
            <a:ext cx="1553630" cy="369332"/>
          </a:xfrm>
          <a:prstGeom prst="rect">
            <a:avLst/>
          </a:prstGeom>
          <a:noFill/>
        </p:spPr>
        <p:txBody>
          <a:bodyPr wrap="none" rtlCol="0">
            <a:spAutoFit/>
          </a:bodyPr>
          <a:lstStyle/>
          <a:p>
            <a:r>
              <a:rPr lang="fr-FR" dirty="0"/>
              <a:t>Contenu Web</a:t>
            </a:r>
          </a:p>
        </p:txBody>
      </p:sp>
      <p:sp>
        <p:nvSpPr>
          <p:cNvPr id="45" name="TextBox 44">
            <a:extLst>
              <a:ext uri="{FF2B5EF4-FFF2-40B4-BE49-F238E27FC236}">
                <a16:creationId xmlns:a16="http://schemas.microsoft.com/office/drawing/2014/main" id="{14021B99-941F-4796-82A2-AA654E3A4328}"/>
              </a:ext>
            </a:extLst>
          </p:cNvPr>
          <p:cNvSpPr txBox="1"/>
          <p:nvPr/>
        </p:nvSpPr>
        <p:spPr>
          <a:xfrm>
            <a:off x="4047563" y="2735474"/>
            <a:ext cx="6556026" cy="369332"/>
          </a:xfrm>
          <a:prstGeom prst="rect">
            <a:avLst/>
          </a:prstGeom>
          <a:noFill/>
        </p:spPr>
        <p:txBody>
          <a:bodyPr wrap="none" rtlCol="0">
            <a:spAutoFit/>
          </a:bodyPr>
          <a:lstStyle/>
          <a:p>
            <a:r>
              <a:rPr lang="fr-FR" dirty="0"/>
              <a:t>Réseaux d’auteurs </a:t>
            </a:r>
            <a:r>
              <a:rPr lang="fr-FR" dirty="0">
                <a:sym typeface="Wingdings" panose="05000000000000000000" pitchFamily="2" charset="2"/>
              </a:rPr>
              <a:t></a:t>
            </a:r>
            <a:r>
              <a:rPr lang="fr-FR" dirty="0"/>
              <a:t> production Web + imprimés + évènements</a:t>
            </a:r>
          </a:p>
        </p:txBody>
      </p:sp>
      <p:pic>
        <p:nvPicPr>
          <p:cNvPr id="46" name="Graphic 45">
            <a:extLst>
              <a:ext uri="{FF2B5EF4-FFF2-40B4-BE49-F238E27FC236}">
                <a16:creationId xmlns:a16="http://schemas.microsoft.com/office/drawing/2014/main" id="{6970A644-BCB0-49F8-BC76-B2C1945C158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2200" y="1771615"/>
            <a:ext cx="673832" cy="673832"/>
          </a:xfrm>
          <a:prstGeom prst="rect">
            <a:avLst/>
          </a:prstGeom>
        </p:spPr>
      </p:pic>
      <p:pic>
        <p:nvPicPr>
          <p:cNvPr id="47" name="Graphic 46">
            <a:extLst>
              <a:ext uri="{FF2B5EF4-FFF2-40B4-BE49-F238E27FC236}">
                <a16:creationId xmlns:a16="http://schemas.microsoft.com/office/drawing/2014/main" id="{90AADEB2-361F-42D7-91D7-74E797A548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40474" y="1767890"/>
            <a:ext cx="796907" cy="796907"/>
          </a:xfrm>
          <a:prstGeom prst="rect">
            <a:avLst/>
          </a:prstGeom>
        </p:spPr>
      </p:pic>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48597950"/>
              </p:ext>
            </p:extLst>
          </p:nvPr>
        </p:nvGraphicFramePr>
        <p:xfrm>
          <a:off x="833604" y="2039808"/>
          <a:ext cx="9580612" cy="347472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i="1" dirty="0" err="1"/>
                        <a:t>Scrapping</a:t>
                      </a:r>
                      <a:r>
                        <a:rPr lang="fr-FR" dirty="0"/>
                        <a:t> de sites de « référence »</a:t>
                      </a:r>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nchor="ctr">
                    <a:lnT w="25400" cmpd="sng">
                      <a:noFill/>
                    </a:lnT>
                  </a:tcPr>
                </a:tc>
                <a:tc>
                  <a:txBody>
                    <a:bodyPr/>
                    <a:lstStyle/>
                    <a:p>
                      <a:pPr algn="l"/>
                      <a:r>
                        <a:rPr lang="fr-FR" dirty="0"/>
                        <a:t>- Très peu formatées</a:t>
                      </a:r>
                    </a:p>
                    <a:p>
                      <a:pPr marL="0" indent="0" algn="l">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pPr algn="l"/>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nchor="ct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Références Web</a:t>
                      </a:r>
                    </a:p>
                  </a:txBody>
                  <a:tcPr/>
                </a:tc>
                <a:tc>
                  <a:txBody>
                    <a:bodyPr/>
                    <a:lstStyle/>
                    <a:p>
                      <a:pPr marL="0" indent="0" algn="l">
                        <a:buFontTx/>
                        <a:buNone/>
                      </a:pPr>
                      <a:r>
                        <a:rPr lang="fr-FR" dirty="0"/>
                        <a:t>- Profils auteurs </a:t>
                      </a:r>
                    </a:p>
                    <a:p>
                      <a:pPr marL="0" indent="0" algn="l">
                        <a:buFontTx/>
                        <a:buNone/>
                      </a:pPr>
                      <a:r>
                        <a:rPr lang="fr-FR" dirty="0"/>
                        <a:t>- Productions</a:t>
                      </a:r>
                    </a:p>
                    <a:p>
                      <a:pPr marL="0" indent="0" algn="l">
                        <a:buFontTx/>
                        <a:buNone/>
                      </a:pPr>
                      <a:r>
                        <a:rPr lang="fr-FR" dirty="0"/>
                        <a:t>- Évènements + liens</a:t>
                      </a:r>
                    </a:p>
                  </a:txBody>
                  <a:tcP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pPr algn="l"/>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pPr algn="l"/>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548537"/>
            <a:ext cx="10960510" cy="794935"/>
          </a:xfrm>
        </p:spPr>
        <p:txBody>
          <a:bodyPr>
            <a:normAutofit/>
          </a:bodyPr>
          <a:lstStyle/>
          <a:p>
            <a:r>
              <a:rPr lang="fr-FR" sz="4000" dirty="0"/>
              <a:t>Sources et caractéristiques</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Picture 7">
            <a:extLst>
              <a:ext uri="{FF2B5EF4-FFF2-40B4-BE49-F238E27FC236}">
                <a16:creationId xmlns:a16="http://schemas.microsoft.com/office/drawing/2014/main" id="{6134E79D-46B7-49E4-8951-3EA5D79DF5A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7" name="Graphic 6">
            <a:extLst>
              <a:ext uri="{FF2B5EF4-FFF2-40B4-BE49-F238E27FC236}">
                <a16:creationId xmlns:a16="http://schemas.microsoft.com/office/drawing/2014/main" id="{93AD0DBF-A616-43BE-AD04-51186E8431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sp>
        <p:nvSpPr>
          <p:cNvPr id="34" name="Oval 33">
            <a:extLst>
              <a:ext uri="{FF2B5EF4-FFF2-40B4-BE49-F238E27FC236}">
                <a16:creationId xmlns:a16="http://schemas.microsoft.com/office/drawing/2014/main" id="{DBAD19A9-C77F-4A12-AE3E-A30072193DC8}"/>
              </a:ext>
            </a:extLst>
          </p:cNvPr>
          <p:cNvSpPr/>
          <p:nvPr/>
        </p:nvSpPr>
        <p:spPr>
          <a:xfrm>
            <a:off x="287174" y="983122"/>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668252"/>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528825" y="1066611"/>
            <a:ext cx="5073267" cy="3416320"/>
          </a:xfrm>
          <a:prstGeom prst="rect">
            <a:avLst/>
          </a:prstGeom>
          <a:noFill/>
        </p:spPr>
        <p:txBody>
          <a:bodyPr wrap="square" rtlCol="0">
            <a:spAutoFit/>
          </a:bodyPr>
          <a:lstStyle/>
          <a:p>
            <a:r>
              <a:rPr lang="fr-FR" dirty="0"/>
              <a:t>Meta-auteurs Excel : 31 auteurs</a:t>
            </a:r>
          </a:p>
          <a:p>
            <a:pPr marL="285750" indent="-285750">
              <a:buFont typeface="Arial" panose="020B0604020202020204" pitchFamily="34" charset="0"/>
              <a:buChar char="•"/>
            </a:pPr>
            <a:r>
              <a:rPr lang="fr-FR" dirty="0"/>
              <a:t>17 VIAF</a:t>
            </a:r>
          </a:p>
          <a:p>
            <a:pPr marL="285750" indent="-285750">
              <a:buFont typeface="Arial" panose="020B0604020202020204" pitchFamily="34" charset="0"/>
              <a:buChar char="•"/>
            </a:pPr>
            <a:r>
              <a:rPr lang="fr-FR" dirty="0"/>
              <a:t>14 BNF</a:t>
            </a:r>
          </a:p>
          <a:p>
            <a:r>
              <a:rPr lang="fr-FR" dirty="0"/>
              <a:t>Meta-final : 274 auteurs</a:t>
            </a:r>
          </a:p>
          <a:p>
            <a:pPr marL="285750" indent="-285750">
              <a:buFont typeface="Arial" panose="020B0604020202020204" pitchFamily="34" charset="0"/>
              <a:buChar char="•"/>
            </a:pPr>
            <a:r>
              <a:rPr lang="fr-FR" dirty="0"/>
              <a:t>74 VIAF</a:t>
            </a:r>
          </a:p>
          <a:p>
            <a:pPr marL="285750" indent="-285750">
              <a:buFont typeface="Arial" panose="020B0604020202020204" pitchFamily="34" charset="0"/>
              <a:buChar char="•"/>
            </a:pPr>
            <a:r>
              <a:rPr lang="fr-FR" dirty="0"/>
              <a:t>86 BNF</a:t>
            </a:r>
          </a:p>
          <a:p>
            <a:endParaRPr lang="fr-FR" dirty="0"/>
          </a:p>
          <a:p>
            <a:r>
              <a:rPr lang="fr-FR" dirty="0"/>
              <a:t>MAIS… </a:t>
            </a:r>
          </a:p>
          <a:p>
            <a:pPr marL="285750" indent="-285750">
              <a:buFont typeface="Arial" panose="020B0604020202020204" pitchFamily="34" charset="0"/>
              <a:buChar char="•"/>
            </a:pPr>
            <a:r>
              <a:rPr lang="fr-FR" dirty="0"/>
              <a:t>Présence de 44 doublons </a:t>
            </a:r>
          </a:p>
          <a:p>
            <a:pPr marL="285750" indent="-285750">
              <a:buFont typeface="Arial" panose="020B0604020202020204" pitchFamily="34" charset="0"/>
              <a:buChar char="•"/>
            </a:pPr>
            <a:r>
              <a:rPr lang="fr-FR" dirty="0"/>
              <a:t>Et parfois peu d’informations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 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681" y="4692115"/>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480286" y="4702328"/>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prstClr val="black"/>
                </a:solidFill>
                <a:latin typeface="Calisto MT"/>
                <a:sym typeface="Wingdings" panose="05000000000000000000" pitchFamily="2" charset="2"/>
              </a:rPr>
              <a:t>Notre proposition </a:t>
            </a:r>
            <a:r>
              <a:rPr lang="fr-FR" dirty="0">
                <a:solidFill>
                  <a:prstClr val="black"/>
                </a:solidFill>
                <a:latin typeface="Calisto MT"/>
                <a:sym typeface="Wingdings" panose="05000000000000000000" pitchFamily="2" charset="2"/>
              </a:rPr>
              <a:t>: i</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nterroger</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le Wikidata via « OpenRefine » et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480286" y="5659876"/>
            <a:ext cx="6739613" cy="369332"/>
          </a:xfrm>
          <a:prstGeom prst="rect">
            <a:avLst/>
          </a:prstGeom>
        </p:spPr>
        <p:txBody>
          <a:bodyPr wrap="square">
            <a:spAutoFit/>
          </a:bodyPr>
          <a:lstStyle/>
          <a:p>
            <a:r>
              <a:rPr lang="fr-FR" dirty="0">
                <a:hlinkClick r:id="rId3"/>
              </a:rPr>
              <a:t>Introduction aux données liées avec </a:t>
            </a:r>
            <a:r>
              <a:rPr lang="fr-FR" dirty="0" err="1">
                <a:hlinkClick r:id="rId3"/>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82" y="3839319"/>
            <a:ext cx="3817744" cy="3018681"/>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4865" y="5659876"/>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a:extLst>
              <a:ext uri="{FF2B5EF4-FFF2-40B4-BE49-F238E27FC236}">
                <a16:creationId xmlns:a16="http://schemas.microsoft.com/office/drawing/2014/main" id="{50B81B4A-DEAC-48D0-B55A-CD2E8FA6C136}"/>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5" name="Graphic 14">
            <a:extLst>
              <a:ext uri="{FF2B5EF4-FFF2-40B4-BE49-F238E27FC236}">
                <a16:creationId xmlns:a16="http://schemas.microsoft.com/office/drawing/2014/main" id="{56B076BF-A044-430C-BD32-1023634F59F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322727"/>
            <a:ext cx="10627745" cy="623400"/>
          </a:xfrm>
        </p:spPr>
        <p:txBody>
          <a:bodyPr>
            <a:normAutofit fontScale="90000"/>
          </a:bodyPr>
          <a:lstStyle/>
          <a:p>
            <a:r>
              <a:rPr lang="fr-FR" dirty="0"/>
              <a:t>Explicitation de la requête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8012407" y="449381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699" y="4693989"/>
            <a:ext cx="8264257" cy="1846659"/>
          </a:xfrm>
          <a:prstGeom prst="rect">
            <a:avLst/>
          </a:prstGeom>
          <a:noFill/>
        </p:spPr>
        <p:txBody>
          <a:bodyPr wrap="square" rtlCol="0">
            <a:spAutoFit/>
          </a:bodyPr>
          <a:lstStyle/>
          <a:p>
            <a:r>
              <a:rPr lang="fr-FR" dirty="0"/>
              <a:t>Critères retenus : </a:t>
            </a:r>
          </a:p>
          <a:p>
            <a:pPr marL="457200" indent="-457200">
              <a:buFont typeface="Arial" panose="020B0604020202020204" pitchFamily="34" charset="0"/>
              <a:buChar char="•"/>
            </a:pPr>
            <a:r>
              <a:rPr lang="fr-FR" dirty="0"/>
              <a:t>être né après 1920, </a:t>
            </a:r>
          </a:p>
          <a:p>
            <a:pPr marL="457200" indent="-457200">
              <a:buFont typeface="Arial" panose="020B0604020202020204" pitchFamily="34" charset="0"/>
              <a:buChar char="•"/>
            </a:pPr>
            <a:r>
              <a:rPr lang="fr-FR" dirty="0"/>
              <a:t>être originaire d’Haïti, </a:t>
            </a:r>
          </a:p>
          <a:p>
            <a:pPr marL="457200" indent="-457200">
              <a:buFont typeface="Arial" panose="020B0604020202020204" pitchFamily="34" charset="0"/>
              <a:buChar char="•"/>
            </a:pPr>
            <a:r>
              <a:rPr lang="fr-FR" dirty="0"/>
              <a:t>occuper une fonction littéraire. </a:t>
            </a:r>
          </a:p>
          <a:p>
            <a:endParaRPr lang="fr-FR" dirty="0">
              <a:sym typeface="Wingdings" panose="05000000000000000000" pitchFamily="2" charset="2"/>
            </a:endParaRPr>
          </a:p>
          <a:p>
            <a:r>
              <a:rPr lang="fr-FR" sz="2400" dirty="0">
                <a:sym typeface="Wingdings" panose="05000000000000000000" pitchFamily="2" charset="2"/>
              </a:rPr>
              <a:t></a:t>
            </a:r>
            <a:r>
              <a:rPr lang="fr-FR" sz="24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15" name="Picture 7">
            <a:extLst>
              <a:ext uri="{FF2B5EF4-FFF2-40B4-BE49-F238E27FC236}">
                <a16:creationId xmlns:a16="http://schemas.microsoft.com/office/drawing/2014/main" id="{30E8759C-F361-4BB0-9050-CD7E9136139C}"/>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6" name="Graphic 15">
            <a:extLst>
              <a:ext uri="{FF2B5EF4-FFF2-40B4-BE49-F238E27FC236}">
                <a16:creationId xmlns:a16="http://schemas.microsoft.com/office/drawing/2014/main" id="{580ECCCD-61EA-44FE-81A2-C4AA1EC94D6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440842" y="514462"/>
            <a:ext cx="10217755" cy="711204"/>
          </a:xfrm>
        </p:spPr>
        <p:txBody>
          <a:bodyPr>
            <a:normAutofit/>
          </a:bodyPr>
          <a:lstStyle/>
          <a:p>
            <a:r>
              <a:rPr lang="fr-FR" sz="4000" dirty="0"/>
              <a:t>Consolidation des données</a:t>
            </a:r>
          </a:p>
        </p:txBody>
      </p:sp>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067591" y="1601958"/>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379" y="2805244"/>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712894" y="2845198"/>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2571379" y="3809909"/>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 name="Graphic 2">
            <a:extLst>
              <a:ext uri="{FF2B5EF4-FFF2-40B4-BE49-F238E27FC236}">
                <a16:creationId xmlns:a16="http://schemas.microsoft.com/office/drawing/2014/main" id="{CB108CF6-DF48-4F16-AD07-DBAFEDAD20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d’écrivains haïtiens</a:t>
            </a:r>
          </a:p>
        </p:txBody>
      </p:sp>
      <p:pic>
        <p:nvPicPr>
          <p:cNvPr id="7" name="Picture 7">
            <a:extLst>
              <a:ext uri="{FF2B5EF4-FFF2-40B4-BE49-F238E27FC236}">
                <a16:creationId xmlns:a16="http://schemas.microsoft.com/office/drawing/2014/main" id="{CC3AD15C-6006-4B05-B3E5-4C5A4DBFD7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D1D3CD55-E58F-45C7-9BBF-78A56CE5AE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138517" y="272166"/>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0" name="Picture 7">
            <a:extLst>
              <a:ext uri="{FF2B5EF4-FFF2-40B4-BE49-F238E27FC236}">
                <a16:creationId xmlns:a16="http://schemas.microsoft.com/office/drawing/2014/main" id="{8D4997A4-F851-459E-9FF2-507311D8925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76A43B57-607A-4DC0-8B56-A5D22FE193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290884"/>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1699" y="3127413"/>
            <a:ext cx="3849753" cy="1200329"/>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tels que : </a:t>
            </a:r>
          </a:p>
          <a:p>
            <a:r>
              <a:rPr lang="fr-FR" dirty="0"/>
              <a:t>- ORCID</a:t>
            </a:r>
          </a:p>
          <a:p>
            <a:r>
              <a:rPr lang="fr-FR" dirty="0"/>
              <a:t>- Open Library</a:t>
            </a:r>
          </a:p>
        </p:txBody>
      </p:sp>
      <p:pic>
        <p:nvPicPr>
          <p:cNvPr id="10" name="Picture 7">
            <a:extLst>
              <a:ext uri="{FF2B5EF4-FFF2-40B4-BE49-F238E27FC236}">
                <a16:creationId xmlns:a16="http://schemas.microsoft.com/office/drawing/2014/main" id="{E0812547-357E-4D1A-A662-58AD71599187}"/>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F8F61890-398A-4B4C-B683-F56BE99E38F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7" name="Picture 7">
            <a:extLst>
              <a:ext uri="{FF2B5EF4-FFF2-40B4-BE49-F238E27FC236}">
                <a16:creationId xmlns:a16="http://schemas.microsoft.com/office/drawing/2014/main" id="{D73A5610-433D-4627-9D3A-5500E765203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30C4DE8E-6ED6-4B32-8EDD-C9338BD0BC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Retour </a:t>
            </a:r>
            <a:r>
              <a:rPr lang="en-US" sz="2000" b="1" dirty="0" err="1">
                <a:solidFill>
                  <a:srgbClr val="FFFFFF"/>
                </a:solidFill>
              </a:rPr>
              <a:t>d’expérience</a:t>
            </a:r>
            <a:endParaRPr lang="en-US" sz="2000" b="1" dirty="0">
              <a:solidFill>
                <a:srgbClr val="FFFFFF"/>
              </a:solidFill>
            </a:endParaRPr>
          </a:p>
        </p:txBody>
      </p:sp>
      <p:sp>
        <p:nvSpPr>
          <p:cNvPr id="21" name="Rectangle 20">
            <a:extLst>
              <a:ext uri="{FF2B5EF4-FFF2-40B4-BE49-F238E27FC236}">
                <a16:creationId xmlns:a16="http://schemas.microsoft.com/office/drawing/2014/main" id="{C2581158-669E-4A93-B19A-1F74FEF86FDF}"/>
              </a:ext>
            </a:extLst>
          </p:cNvPr>
          <p:cNvSpPr/>
          <p:nvPr/>
        </p:nvSpPr>
        <p:spPr>
          <a:xfrm>
            <a:off x="0" y="773474"/>
            <a:ext cx="12191975" cy="58477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sto MT"/>
                <a:ea typeface="+mn-ea"/>
                <a:cs typeface="+mn-cs"/>
              </a:rPr>
              <a:t>Approches Sociales et Historiques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20</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402610"/>
            <a:ext cx="8520600" cy="623400"/>
          </a:xfrm>
        </p:spPr>
        <p:txBody>
          <a:bodyPr>
            <a:normAutofit fontScale="90000"/>
          </a:bodyPr>
          <a:lstStyle/>
          <a:p>
            <a:r>
              <a:rPr lang="fr-FR" dirty="0"/>
              <a:t>Filtrage du corpus</a:t>
            </a:r>
          </a:p>
        </p:txBody>
      </p:sp>
      <p:sp>
        <p:nvSpPr>
          <p:cNvPr id="7" name="TextBox 6">
            <a:extLst>
              <a:ext uri="{FF2B5EF4-FFF2-40B4-BE49-F238E27FC236}">
                <a16:creationId xmlns:a16="http://schemas.microsoft.com/office/drawing/2014/main" id="{4B520DDE-249B-48CD-ABA2-33CBDDC91A51}"/>
              </a:ext>
            </a:extLst>
          </p:cNvPr>
          <p:cNvSpPr txBox="1"/>
          <p:nvPr/>
        </p:nvSpPr>
        <p:spPr>
          <a:xfrm>
            <a:off x="356091" y="2543324"/>
            <a:ext cx="10740316" cy="923330"/>
          </a:xfrm>
          <a:prstGeom prst="rect">
            <a:avLst/>
          </a:prstGeom>
          <a:noFill/>
        </p:spPr>
        <p:txBody>
          <a:bodyPr wrap="square" rtlCol="0">
            <a:spAutoFit/>
          </a:bodyPr>
          <a:lstStyle/>
          <a:p>
            <a:r>
              <a:rPr lang="fr-FR" dirty="0"/>
              <a:t>3) Application de filtres plus restrictifs:</a:t>
            </a:r>
          </a:p>
          <a:p>
            <a:pPr marL="285750" indent="-285750">
              <a:buFont typeface="Arial" panose="020B0604020202020204" pitchFamily="34" charset="0"/>
              <a:buChar char="•"/>
            </a:pPr>
            <a:r>
              <a:rPr lang="fr-FR" dirty="0"/>
              <a:t>Débuts d’Internet (à destination du public et des universitaires) : années 1990-2000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L</a:t>
            </a:r>
            <a:r>
              <a:rPr kumimoji="0" lang="fr-FR" b="0" i="0" u="none" strike="noStrike" kern="1200" cap="none" spc="0" normalizeH="0" baseline="0" noProof="0" dirty="0" err="1">
                <a:ln>
                  <a:noFill/>
                </a:ln>
                <a:solidFill>
                  <a:prstClr val="black"/>
                </a:solidFill>
                <a:effectLst/>
                <a:uLnTx/>
                <a:uFillTx/>
                <a:latin typeface="Calisto MT"/>
                <a:ea typeface="+mn-ea"/>
                <a:cs typeface="+mn-cs"/>
              </a:rPr>
              <a:t>ittéraires</a:t>
            </a:r>
            <a:r>
              <a:rPr kumimoji="0" lang="fr-FR" b="0" i="0" u="none" strike="noStrike" kern="1200" cap="none" spc="0" normalizeH="0" baseline="0" noProof="0" dirty="0">
                <a:ln>
                  <a:noFill/>
                </a:ln>
                <a:solidFill>
                  <a:prstClr val="black"/>
                </a:solidFill>
                <a:effectLst/>
                <a:uLnTx/>
                <a:uFillTx/>
                <a:latin typeface="Calisto MT"/>
                <a:ea typeface="+mn-ea"/>
                <a:cs typeface="+mn-cs"/>
              </a:rPr>
              <a:t> ayant pu avoir recours à Internet pour diffuser leurs travaux et faire leur promotion. </a:t>
            </a:r>
          </a:p>
        </p:txBody>
      </p:sp>
      <p:sp>
        <p:nvSpPr>
          <p:cNvPr id="2" name="Rectangle 1">
            <a:extLst>
              <a:ext uri="{FF2B5EF4-FFF2-40B4-BE49-F238E27FC236}">
                <a16:creationId xmlns:a16="http://schemas.microsoft.com/office/drawing/2014/main" id="{EC595070-72B8-485F-9F41-C3873768C0AB}"/>
              </a:ext>
            </a:extLst>
          </p:cNvPr>
          <p:cNvSpPr/>
          <p:nvPr/>
        </p:nvSpPr>
        <p:spPr>
          <a:xfrm>
            <a:off x="1859309" y="3700172"/>
            <a:ext cx="674784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littéraires nés avant 1920, décédés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6091" y="4385777"/>
            <a:ext cx="10479059" cy="1200329"/>
          </a:xfrm>
          <a:prstGeom prst="rect">
            <a:avLst/>
          </a:prstGeom>
          <a:noFill/>
        </p:spPr>
        <p:txBody>
          <a:bodyPr wrap="square" rtlCol="0">
            <a:spAutoFit/>
          </a:bodyPr>
          <a:lstStyle/>
          <a:p>
            <a:r>
              <a:rPr lang="fr-FR" dirty="0"/>
              <a:t>Si la consolidation des données via Wikidata s’est avérée efficace, il demeure que :</a:t>
            </a:r>
          </a:p>
          <a:p>
            <a:pPr marL="285750" indent="-285750">
              <a:buFontTx/>
              <a:buChar char="-"/>
            </a:pPr>
            <a:r>
              <a:rPr lang="fr-FR" dirty="0"/>
              <a:t>22 dates de naissances pu être récupérées manuellement dans les notices biographiques</a:t>
            </a:r>
          </a:p>
          <a:p>
            <a:pPr marL="285750" indent="-285750">
              <a:buFontTx/>
              <a:buChar char="-"/>
            </a:pPr>
            <a:r>
              <a:rPr lang="fr-FR" dirty="0"/>
              <a:t>Et 8 autres grâce au récolement du VIAF</a:t>
            </a:r>
          </a:p>
          <a:p>
            <a:r>
              <a:rPr lang="fr-FR" dirty="0">
                <a:sym typeface="Wingdings" panose="05000000000000000000" pitchFamily="2" charset="2"/>
              </a:rPr>
              <a:t> Il convient donc de mobiliser diverses sources d’enrichissement.</a:t>
            </a:r>
            <a:endParaRPr lang="fr-FR" dirty="0"/>
          </a:p>
        </p:txBody>
      </p:sp>
      <p:sp>
        <p:nvSpPr>
          <p:cNvPr id="3" name="ZoneTexte 2">
            <a:extLst>
              <a:ext uri="{FF2B5EF4-FFF2-40B4-BE49-F238E27FC236}">
                <a16:creationId xmlns:a16="http://schemas.microsoft.com/office/drawing/2014/main" id="{89C299AA-B73A-4A23-9955-14D66C98E951}"/>
              </a:ext>
            </a:extLst>
          </p:cNvPr>
          <p:cNvSpPr txBox="1"/>
          <p:nvPr/>
        </p:nvSpPr>
        <p:spPr>
          <a:xfrm>
            <a:off x="356091" y="1514557"/>
            <a:ext cx="3006437" cy="923330"/>
          </a:xfrm>
          <a:prstGeom prst="rect">
            <a:avLst/>
          </a:prstGeom>
          <a:noFill/>
        </p:spPr>
        <p:txBody>
          <a:bodyPr wrap="square" rtlCol="0">
            <a:spAutoFit/>
          </a:bodyPr>
          <a:lstStyle/>
          <a:p>
            <a:r>
              <a:rPr lang="fr-FR" dirty="0"/>
              <a:t>1) Suppression des doublons</a:t>
            </a:r>
          </a:p>
          <a:p>
            <a:r>
              <a:rPr lang="fr-FR" dirty="0"/>
              <a:t>2) Normalisation du corpus</a:t>
            </a:r>
          </a:p>
          <a:p>
            <a:r>
              <a:rPr lang="fr-FR" dirty="0">
                <a:sym typeface="Wingdings" panose="05000000000000000000" pitchFamily="2" charset="2"/>
              </a:rPr>
              <a:t></a:t>
            </a:r>
            <a:r>
              <a:rPr lang="fr-FR" dirty="0"/>
              <a:t>232 individus uniques</a:t>
            </a:r>
          </a:p>
        </p:txBody>
      </p:sp>
      <p:pic>
        <p:nvPicPr>
          <p:cNvPr id="9" name="Picture 7">
            <a:extLst>
              <a:ext uri="{FF2B5EF4-FFF2-40B4-BE49-F238E27FC236}">
                <a16:creationId xmlns:a16="http://schemas.microsoft.com/office/drawing/2014/main" id="{7C0881C2-5846-42FF-94DC-AA09AFB0956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0" name="Graphic 9">
            <a:extLst>
              <a:ext uri="{FF2B5EF4-FFF2-40B4-BE49-F238E27FC236}">
                <a16:creationId xmlns:a16="http://schemas.microsoft.com/office/drawing/2014/main" id="{08E5959F-F2EA-4A44-88AC-4C601577DD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21</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5792627" y="667839"/>
            <a:ext cx="5144069" cy="2651464"/>
          </a:xfrm>
          <a:prstGeom prst="rect">
            <a:avLst/>
          </a:prstGeom>
          <a:noFill/>
        </p:spPr>
        <p:txBody>
          <a:bodyPr wrap="square" rtlCol="0">
            <a:spAutoFit/>
          </a:bodyPr>
          <a:lstStyle/>
          <a:p>
            <a:r>
              <a:rPr lang="fr-FR" sz="2000" dirty="0"/>
              <a:t>190 individus dont :</a:t>
            </a:r>
          </a:p>
          <a:p>
            <a:pPr marL="285750" indent="-285750">
              <a:buFont typeface="Arial" panose="020B0604020202020204" pitchFamily="34" charset="0"/>
              <a:buChar char="•"/>
            </a:pPr>
            <a:r>
              <a:rPr lang="fr-FR" sz="2000" dirty="0"/>
              <a:t>151 sont renseignés par une notice VIAF</a:t>
            </a:r>
          </a:p>
          <a:p>
            <a:pPr marL="285750" indent="-285750">
              <a:buFont typeface="Arial" panose="020B0604020202020204" pitchFamily="34" charset="0"/>
              <a:buChar char="•"/>
            </a:pPr>
            <a:r>
              <a:rPr lang="fr-FR" sz="2000" dirty="0"/>
              <a:t>142 Wikipédia</a:t>
            </a:r>
          </a:p>
          <a:p>
            <a:pPr marL="285750" indent="-285750">
              <a:buFont typeface="Arial" panose="020B0604020202020204" pitchFamily="34" charset="0"/>
              <a:buChar char="•"/>
            </a:pPr>
            <a:r>
              <a:rPr lang="fr-FR" sz="2000" dirty="0"/>
              <a:t>141 ISNI</a:t>
            </a:r>
          </a:p>
          <a:p>
            <a:pPr marL="285750" indent="-285750">
              <a:buFont typeface="Arial" panose="020B0604020202020204" pitchFamily="34" charset="0"/>
              <a:buChar char="•"/>
            </a:pPr>
            <a:r>
              <a:rPr lang="fr-FR" sz="2000" dirty="0"/>
              <a:t>138 Spla</a:t>
            </a:r>
          </a:p>
          <a:p>
            <a:pPr marL="285750" indent="-285750">
              <a:buFont typeface="Arial" panose="020B0604020202020204" pitchFamily="34" charset="0"/>
              <a:buChar char="•"/>
            </a:pPr>
            <a:r>
              <a:rPr lang="fr-FR" sz="2000" dirty="0"/>
              <a:t>108 Ile-en-île</a:t>
            </a:r>
          </a:p>
          <a:p>
            <a:pPr marL="285750" indent="-285750">
              <a:buFont typeface="Arial" panose="020B0604020202020204" pitchFamily="34" charset="0"/>
              <a:buChar char="•"/>
            </a:pPr>
            <a:r>
              <a:rPr lang="fr-FR" sz="2000" dirty="0"/>
              <a:t>2 ORCID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3938489956"/>
              </p:ext>
            </p:extLst>
          </p:nvPr>
        </p:nvGraphicFramePr>
        <p:xfrm>
          <a:off x="5747192" y="2990309"/>
          <a:ext cx="5144070" cy="3098765"/>
        </p:xfrm>
        <a:graphic>
          <a:graphicData uri="http://schemas.openxmlformats.org/drawingml/2006/table">
            <a:tbl>
              <a:tblPr firstRow="1" bandRow="1">
                <a:tableStyleId>{5C22544A-7EE6-4342-B048-85BDC9FD1C3A}</a:tableStyleId>
              </a:tblPr>
              <a:tblGrid>
                <a:gridCol w="2572035">
                  <a:extLst>
                    <a:ext uri="{9D8B030D-6E8A-4147-A177-3AD203B41FA5}">
                      <a16:colId xmlns:a16="http://schemas.microsoft.com/office/drawing/2014/main" val="3217910626"/>
                    </a:ext>
                  </a:extLst>
                </a:gridCol>
                <a:gridCol w="2572035">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Nbre de données obtenues</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61098" y="338845"/>
            <a:ext cx="5015106" cy="1212513"/>
          </a:xfrm>
        </p:spPr>
        <p:txBody>
          <a:bodyPr>
            <a:normAutofit fontScale="90000"/>
          </a:bodyPr>
          <a:lstStyle/>
          <a:p>
            <a:r>
              <a:rPr lang="fr-FR" dirty="0"/>
              <a:t>Le corpus final en quelques chiffres clés</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668716" y="2113365"/>
            <a:ext cx="4707488" cy="3975709"/>
          </a:xfrm>
          <a:prstGeom prst="rect">
            <a:avLst/>
          </a:prstGeom>
        </p:spPr>
      </p:pic>
      <p:pic>
        <p:nvPicPr>
          <p:cNvPr id="8" name="Picture 7">
            <a:extLst>
              <a:ext uri="{FF2B5EF4-FFF2-40B4-BE49-F238E27FC236}">
                <a16:creationId xmlns:a16="http://schemas.microsoft.com/office/drawing/2014/main" id="{866F907B-8F1A-4F41-947F-E29E77D70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9" name="Graphic 8">
            <a:extLst>
              <a:ext uri="{FF2B5EF4-FFF2-40B4-BE49-F238E27FC236}">
                <a16:creationId xmlns:a16="http://schemas.microsoft.com/office/drawing/2014/main" id="{1A4D9961-82A6-4C73-8870-B04E42F2D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normAutofit/>
          </a:bodyPr>
          <a:lstStyle/>
          <a:p>
            <a:r>
              <a:rPr lang="fr-FR" sz="4000"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10" name="Picture 7">
            <a:extLst>
              <a:ext uri="{FF2B5EF4-FFF2-40B4-BE49-F238E27FC236}">
                <a16:creationId xmlns:a16="http://schemas.microsoft.com/office/drawing/2014/main" id="{06E95A35-CD28-4FDF-B73A-254591C96D6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1" name="Graphic 10">
            <a:extLst>
              <a:ext uri="{FF2B5EF4-FFF2-40B4-BE49-F238E27FC236}">
                <a16:creationId xmlns:a16="http://schemas.microsoft.com/office/drawing/2014/main" id="{E958661A-D0DE-48D8-BDEB-3C7BD24992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5" name="Picture 4">
            <a:extLst>
              <a:ext uri="{FF2B5EF4-FFF2-40B4-BE49-F238E27FC236}">
                <a16:creationId xmlns:a16="http://schemas.microsoft.com/office/drawing/2014/main" id="{E65C7F9E-6CC9-4038-A786-F7BF3EFC0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2">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3">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2">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25</a:t>
            </a:fld>
            <a:endParaRPr lang="en-US" dirty="0"/>
          </a:p>
        </p:txBody>
      </p:sp>
      <p:pic>
        <p:nvPicPr>
          <p:cNvPr id="12" name="Picture 11">
            <a:extLst>
              <a:ext uri="{FF2B5EF4-FFF2-40B4-BE49-F238E27FC236}">
                <a16:creationId xmlns:a16="http://schemas.microsoft.com/office/drawing/2014/main" id="{046A8E66-A27E-4FCD-85C4-E85569AB58D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085950A1-3E10-4366-8A4B-A63D8F126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teiHeader</a:t>
            </a:r>
          </a:p>
          <a:p>
            <a:pPr marL="514350" indent="-514350">
              <a:buAutoNum type="arabicPeriod"/>
            </a:pPr>
            <a:r>
              <a:rPr lang="fr-FR" dirty="0"/>
              <a:t>Le corps</a:t>
            </a:r>
          </a:p>
        </p:txBody>
      </p:sp>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26</a:t>
            </a:fld>
            <a:endParaRPr lang="en-US" dirty="0"/>
          </a:p>
        </p:txBody>
      </p:sp>
      <p:pic>
        <p:nvPicPr>
          <p:cNvPr id="14" name="Picture 13">
            <a:extLst>
              <a:ext uri="{FF2B5EF4-FFF2-40B4-BE49-F238E27FC236}">
                <a16:creationId xmlns:a16="http://schemas.microsoft.com/office/drawing/2014/main" id="{2F6FB2A0-4BA0-4EDF-A1EC-ACACB546D10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5" name="Picture 14">
            <a:extLst>
              <a:ext uri="{FF2B5EF4-FFF2-40B4-BE49-F238E27FC236}">
                <a16:creationId xmlns:a16="http://schemas.microsoft.com/office/drawing/2014/main" id="{602CB212-15CD-47D3-8EE1-8B4AB04E9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normAutofit/>
          </a:bodyPr>
          <a:lstStyle/>
          <a:p>
            <a:r>
              <a:rPr lang="fr-FR" sz="4000" dirty="0"/>
              <a:t>Le &lt;</a:t>
            </a:r>
            <a:r>
              <a:rPr lang="fr-FR" sz="4000" dirty="0" err="1"/>
              <a:t>teiHeader</a:t>
            </a:r>
            <a:r>
              <a:rPr lang="fr-FR" sz="4000" dirty="0"/>
              <a:t>&gt;</a:t>
            </a:r>
          </a:p>
        </p:txBody>
      </p:sp>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27</a:t>
            </a:fld>
            <a:endParaRPr lang="en-US" dirty="0"/>
          </a:p>
        </p:txBody>
      </p:sp>
      <p:pic>
        <p:nvPicPr>
          <p:cNvPr id="12" name="Picture 11">
            <a:extLst>
              <a:ext uri="{FF2B5EF4-FFF2-40B4-BE49-F238E27FC236}">
                <a16:creationId xmlns:a16="http://schemas.microsoft.com/office/drawing/2014/main" id="{182CA708-6925-4C45-9F18-09C2A76CF86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A90DEB85-3D20-41AD-81F8-8CCD92E6A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28</a:t>
            </a:fld>
            <a:endParaRPr lang="en-US" dirty="0"/>
          </a:p>
        </p:txBody>
      </p:sp>
      <p:pic>
        <p:nvPicPr>
          <p:cNvPr id="11" name="Picture 10">
            <a:extLst>
              <a:ext uri="{FF2B5EF4-FFF2-40B4-BE49-F238E27FC236}">
                <a16:creationId xmlns:a16="http://schemas.microsoft.com/office/drawing/2014/main" id="{4B05E86C-26DD-49DF-A092-903C3232F0E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2" name="Picture 11">
            <a:extLst>
              <a:ext uri="{FF2B5EF4-FFF2-40B4-BE49-F238E27FC236}">
                <a16:creationId xmlns:a16="http://schemas.microsoft.com/office/drawing/2014/main" id="{73E618F6-0050-4378-A018-87A5DB615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2">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99265" cy="369332"/>
          </a:xfrm>
          <a:prstGeom prst="rect">
            <a:avLst/>
          </a:prstGeom>
          <a:noFill/>
        </p:spPr>
        <p:txBody>
          <a:bodyPr wrap="none" rtlCol="0">
            <a:spAutoFit/>
          </a:bodyPr>
          <a:lstStyle/>
          <a:p>
            <a:r>
              <a:rPr lang="fr-FR" dirty="0"/>
              <a:t>Naissance et décès</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(1)</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29</a:t>
            </a:fld>
            <a:endParaRPr lang="en-US" dirty="0"/>
          </a:p>
        </p:txBody>
      </p:sp>
      <p:pic>
        <p:nvPicPr>
          <p:cNvPr id="17" name="Picture 16">
            <a:extLst>
              <a:ext uri="{FF2B5EF4-FFF2-40B4-BE49-F238E27FC236}">
                <a16:creationId xmlns:a16="http://schemas.microsoft.com/office/drawing/2014/main" id="{C1B492C4-E9AE-47C7-8A4A-43ABADF48F8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7BC477B1-4B27-4392-AB44-E6036C0AF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(2)</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30</a:t>
            </a:fld>
            <a:endParaRPr lang="en-US" dirty="0"/>
          </a:p>
        </p:txBody>
      </p:sp>
      <p:pic>
        <p:nvPicPr>
          <p:cNvPr id="20" name="Picture 19">
            <a:extLst>
              <a:ext uri="{FF2B5EF4-FFF2-40B4-BE49-F238E27FC236}">
                <a16:creationId xmlns:a16="http://schemas.microsoft.com/office/drawing/2014/main" id="{D57DF378-47B2-4AE2-BCB1-CC0D6AF0451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1" name="Picture 20">
            <a:extLst>
              <a:ext uri="{FF2B5EF4-FFF2-40B4-BE49-F238E27FC236}">
                <a16:creationId xmlns:a16="http://schemas.microsoft.com/office/drawing/2014/main" id="{21030EA4-BDD2-4A1B-921A-5B081605B4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3">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31</a:t>
            </a:fld>
            <a:endParaRPr lang="en-US" dirty="0"/>
          </a:p>
        </p:txBody>
      </p:sp>
      <p:pic>
        <p:nvPicPr>
          <p:cNvPr id="18" name="Picture 17">
            <a:extLst>
              <a:ext uri="{FF2B5EF4-FFF2-40B4-BE49-F238E27FC236}">
                <a16:creationId xmlns:a16="http://schemas.microsoft.com/office/drawing/2014/main" id="{2EBC302A-E0B5-4E9D-9F81-800CE2A7B71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9" name="Picture 18">
            <a:extLst>
              <a:ext uri="{FF2B5EF4-FFF2-40B4-BE49-F238E27FC236}">
                <a16:creationId xmlns:a16="http://schemas.microsoft.com/office/drawing/2014/main" id="{8E41E557-9AF8-4050-A4AB-0A919429EE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30802"/>
          <a:stretch/>
        </p:blipFill>
        <p:spPr>
          <a:xfrm>
            <a:off x="297916" y="1421899"/>
            <a:ext cx="8467477" cy="520056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60249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17" name="Picture 16">
            <a:extLst>
              <a:ext uri="{FF2B5EF4-FFF2-40B4-BE49-F238E27FC236}">
                <a16:creationId xmlns:a16="http://schemas.microsoft.com/office/drawing/2014/main" id="{B887692A-AA76-40E8-9295-FA0BAFA690A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6B7066FC-B029-4D95-8E07-717C4F838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60249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balises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20" name="Picture 19">
            <a:extLst>
              <a:ext uri="{FF2B5EF4-FFF2-40B4-BE49-F238E27FC236}">
                <a16:creationId xmlns:a16="http://schemas.microsoft.com/office/drawing/2014/main" id="{9932936B-FA2C-4857-8427-3321DB9F21E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4" name="Picture 23">
            <a:extLst>
              <a:ext uri="{FF2B5EF4-FFF2-40B4-BE49-F238E27FC236}">
                <a16:creationId xmlns:a16="http://schemas.microsoft.com/office/drawing/2014/main" id="{C2E349E2-C810-4134-9E7B-19DC0974F7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2">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602490"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33" name="Picture 32">
            <a:extLst>
              <a:ext uri="{FF2B5EF4-FFF2-40B4-BE49-F238E27FC236}">
                <a16:creationId xmlns:a16="http://schemas.microsoft.com/office/drawing/2014/main" id="{88F6A527-ACBD-4E67-8ECD-16604FB1AD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36" name="Picture 35">
            <a:extLst>
              <a:ext uri="{FF2B5EF4-FFF2-40B4-BE49-F238E27FC236}">
                <a16:creationId xmlns:a16="http://schemas.microsoft.com/office/drawing/2014/main" id="{569640B2-F880-4990-9B00-8734969BB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14" name="Picture 13">
            <a:extLst>
              <a:ext uri="{FF2B5EF4-FFF2-40B4-BE49-F238E27FC236}">
                <a16:creationId xmlns:a16="http://schemas.microsoft.com/office/drawing/2014/main" id="{2FF8B869-B4AF-4AF6-B53C-CFF1C3D0DB0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155D5BCC-5884-43DF-BDB1-6D93C6D1B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36</a:t>
            </a:fld>
            <a:endParaRPr lang="en-US" dirty="0"/>
          </a:p>
        </p:txBody>
      </p:sp>
      <p:pic>
        <p:nvPicPr>
          <p:cNvPr id="15" name="Picture 14">
            <a:extLst>
              <a:ext uri="{FF2B5EF4-FFF2-40B4-BE49-F238E27FC236}">
                <a16:creationId xmlns:a16="http://schemas.microsoft.com/office/drawing/2014/main" id="{DD728A4B-0B52-436C-BA4E-1C762666A2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7B166706-9B65-4AD4-9172-74E14A817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6" name="Picture 5">
            <a:extLst>
              <a:ext uri="{FF2B5EF4-FFF2-40B4-BE49-F238E27FC236}">
                <a16:creationId xmlns:a16="http://schemas.microsoft.com/office/drawing/2014/main" id="{D81343A7-AD93-4954-A312-7532EDA67DF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7" name="Picture 6">
            <a:extLst>
              <a:ext uri="{FF2B5EF4-FFF2-40B4-BE49-F238E27FC236}">
                <a16:creationId xmlns:a16="http://schemas.microsoft.com/office/drawing/2014/main" id="{1FBBC7EA-FB91-414B-8729-74EC6636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39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693423849"/>
              </p:ext>
            </p:extLst>
          </p:nvPr>
        </p:nvGraphicFramePr>
        <p:xfrm>
          <a:off x="5646607" y="963582"/>
          <a:ext cx="4707488"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484878" y="1601977"/>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1874798482"/>
              </p:ext>
            </p:extLst>
          </p:nvPr>
        </p:nvGraphicFramePr>
        <p:xfrm>
          <a:off x="5722807" y="3795712"/>
          <a:ext cx="45720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8" name="Graphic 7">
            <a:extLst>
              <a:ext uri="{FF2B5EF4-FFF2-40B4-BE49-F238E27FC236}">
                <a16:creationId xmlns:a16="http://schemas.microsoft.com/office/drawing/2014/main" id="{93F84FD7-419A-41AE-A91B-8448203CAAB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2566219" y="318754"/>
            <a:ext cx="10146374"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Des profils complémentaires autour d’un double cursus en Humanités Numériques</a:t>
            </a:r>
          </a:p>
        </p:txBody>
      </p:sp>
      <p:sp>
        <p:nvSpPr>
          <p:cNvPr id="4" name="Rectangle 3"/>
          <p:cNvSpPr/>
          <p:nvPr/>
        </p:nvSpPr>
        <p:spPr>
          <a:xfrm>
            <a:off x="2465433" y="1345465"/>
            <a:ext cx="7414017" cy="4849917"/>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du service d’histoire de la médecine de la Bibliothèque InterUniversitaire de Santé.</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 </a:t>
            </a:r>
            <a:r>
              <a:rPr lang="fr-FR" i="1"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i="1" dirty="0" err="1">
                <a:latin typeface="+mj-lt"/>
                <a:ea typeface="Calibri" panose="020F0502020204030204" pitchFamily="34" charset="0"/>
              </a:rPr>
              <a:t>Programming</a:t>
            </a:r>
            <a:r>
              <a:rPr lang="fr-FR" i="1" dirty="0">
                <a:latin typeface="+mj-lt"/>
                <a:ea typeface="Calibri" panose="020F0502020204030204" pitchFamily="34" charset="0"/>
              </a:rPr>
              <a:t> </a:t>
            </a:r>
            <a:r>
              <a:rPr lang="fr-FR" i="1" dirty="0" err="1">
                <a:latin typeface="+mj-lt"/>
                <a:ea typeface="Calibri" panose="020F0502020204030204" pitchFamily="34" charset="0"/>
              </a:rPr>
              <a:t>Historian</a:t>
            </a:r>
            <a:r>
              <a:rPr lang="fr-FR" i="1" dirty="0">
                <a:latin typeface="+mj-lt"/>
                <a:ea typeface="Calibri" panose="020F0502020204030204" pitchFamily="34" charset="0"/>
              </a:rPr>
              <a:t> </a:t>
            </a:r>
            <a:r>
              <a:rPr lang="fr-FR" dirty="0">
                <a:latin typeface="+mj-lt"/>
                <a:ea typeface="Calibri" panose="020F0502020204030204" pitchFamily="34" charset="0"/>
              </a:rPr>
              <a:t>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3770" y="1568958"/>
            <a:ext cx="1311374" cy="771088"/>
          </a:xfrm>
          <a:prstGeom prst="rect">
            <a:avLst/>
          </a:prstGeom>
        </p:spPr>
      </p:pic>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3"/>
          <a:srcRect t="18939"/>
          <a:stretch/>
        </p:blipFill>
        <p:spPr>
          <a:xfrm>
            <a:off x="10475764" y="4156283"/>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846" y="5588632"/>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7969" y="5129993"/>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B4E36196-1E8E-44DE-8EBF-AFAE86FF3F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1266" y="3515892"/>
            <a:ext cx="895886" cy="567670"/>
          </a:xfrm>
          <a:prstGeom prst="rect">
            <a:avLst/>
          </a:prstGeom>
        </p:spPr>
      </p:pic>
      <p:pic>
        <p:nvPicPr>
          <p:cNvPr id="15" name="Picture 14">
            <a:extLst>
              <a:ext uri="{FF2B5EF4-FFF2-40B4-BE49-F238E27FC236}">
                <a16:creationId xmlns:a16="http://schemas.microsoft.com/office/drawing/2014/main" id="{0710C1C7-7701-45B9-9093-375060A903B7}"/>
              </a:ext>
            </a:extLst>
          </p:cNvPr>
          <p:cNvPicPr>
            <a:picLocks noChangeAspect="1"/>
          </p:cNvPicPr>
          <p:nvPr/>
        </p:nvPicPr>
        <p:blipFill rotWithShape="1">
          <a:blip r:embed="rId7">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98290"/>
            <a:ext cx="1209868" cy="5115696"/>
          </a:xfrm>
          <a:prstGeom prst="rect">
            <a:avLst/>
          </a:prstGeom>
        </p:spPr>
      </p:pic>
      <p:sp>
        <p:nvSpPr>
          <p:cNvPr id="11" name="Title 1">
            <a:extLst>
              <a:ext uri="{FF2B5EF4-FFF2-40B4-BE49-F238E27FC236}">
                <a16:creationId xmlns:a16="http://schemas.microsoft.com/office/drawing/2014/main" id="{85090440-FD9C-0A4D-BE06-41AF15986B2F}"/>
              </a:ext>
            </a:extLst>
          </p:cNvPr>
          <p:cNvSpPr txBox="1">
            <a:spLocks/>
          </p:cNvSpPr>
          <p:nvPr/>
        </p:nvSpPr>
        <p:spPr>
          <a:xfrm>
            <a:off x="461106" y="627308"/>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une littérature plurilingue</a:t>
            </a:r>
          </a:p>
        </p:txBody>
      </p:sp>
      <p:graphicFrame>
        <p:nvGraphicFramePr>
          <p:cNvPr id="12" name="Graphique 11"/>
          <p:cNvGraphicFramePr>
            <a:graphicFrameLocks/>
          </p:cNvGraphicFramePr>
          <p:nvPr>
            <p:extLst>
              <p:ext uri="{D42A27DB-BD31-4B8C-83A1-F6EECF244321}">
                <p14:modId xmlns:p14="http://schemas.microsoft.com/office/powerpoint/2010/main" val="2323464300"/>
              </p:ext>
            </p:extLst>
          </p:nvPr>
        </p:nvGraphicFramePr>
        <p:xfrm>
          <a:off x="5951141" y="2735927"/>
          <a:ext cx="4461822" cy="2663885"/>
        </p:xfrm>
        <a:graphic>
          <a:graphicData uri="http://schemas.openxmlformats.org/drawingml/2006/chart">
            <c:chart xmlns:c="http://schemas.openxmlformats.org/drawingml/2006/chart" xmlns:r="http://schemas.openxmlformats.org/officeDocument/2006/relationships" r:id="rId3"/>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40</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698904665"/>
              </p:ext>
            </p:extLst>
          </p:nvPr>
        </p:nvGraphicFramePr>
        <p:xfrm>
          <a:off x="857042" y="2429670"/>
          <a:ext cx="3908334" cy="2424306"/>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F671CAA3-0426-4EEC-A3F0-1545513134B8}"/>
              </a:ext>
            </a:extLst>
          </p:cNvPr>
          <p:cNvSpPr txBox="1"/>
          <p:nvPr/>
        </p:nvSpPr>
        <p:spPr>
          <a:xfrm>
            <a:off x="1091682" y="2052735"/>
            <a:ext cx="184731" cy="369332"/>
          </a:xfrm>
          <a:prstGeom prst="rect">
            <a:avLst/>
          </a:prstGeom>
          <a:noFill/>
        </p:spPr>
        <p:txBody>
          <a:bodyPr wrap="none" rtlCol="0">
            <a:spAutoFit/>
          </a:bodyPr>
          <a:lstStyle/>
          <a:p>
            <a:endParaRPr lang="fr-FR" dirty="0"/>
          </a:p>
        </p:txBody>
      </p:sp>
      <p:pic>
        <p:nvPicPr>
          <p:cNvPr id="10" name="Graphic 9">
            <a:extLst>
              <a:ext uri="{FF2B5EF4-FFF2-40B4-BE49-F238E27FC236}">
                <a16:creationId xmlns:a16="http://schemas.microsoft.com/office/drawing/2014/main" id="{DAF2A493-20B2-4F0D-B659-16203D90CC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36525"/>
            <a:ext cx="932269" cy="932269"/>
          </a:xfrm>
          <a:prstGeom prst="rect">
            <a:avLst/>
          </a:prstGeom>
        </p:spPr>
      </p:pic>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6" name="Picture 9">
            <a:extLst>
              <a:ext uri="{FF2B5EF4-FFF2-40B4-BE49-F238E27FC236}">
                <a16:creationId xmlns:a16="http://schemas.microsoft.com/office/drawing/2014/main" id="{1A928434-BDDC-47F3-976E-75EBFA8C248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60206"/>
            <a:ext cx="1209868" cy="5109965"/>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4"/>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5"/>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575118"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DF9815-07C3-4097-B24E-F560B1CF60EA}"/>
              </a:ext>
            </a:extLst>
          </p:cNvPr>
          <p:cNvSpPr txBox="1"/>
          <p:nvPr/>
        </p:nvSpPr>
        <p:spPr>
          <a:xfrm>
            <a:off x="289250" y="4973216"/>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1" name="TextBox 10">
            <a:extLst>
              <a:ext uri="{FF2B5EF4-FFF2-40B4-BE49-F238E27FC236}">
                <a16:creationId xmlns:a16="http://schemas.microsoft.com/office/drawing/2014/main" id="{A574D275-40F7-46DD-BAB4-5D159A2A71C2}"/>
              </a:ext>
            </a:extLst>
          </p:cNvPr>
          <p:cNvSpPr txBox="1"/>
          <p:nvPr/>
        </p:nvSpPr>
        <p:spPr>
          <a:xfrm>
            <a:off x="1626638" y="4702628"/>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3" name="Title 1">
            <a:extLst>
              <a:ext uri="{FF2B5EF4-FFF2-40B4-BE49-F238E27FC236}">
                <a16:creationId xmlns:a16="http://schemas.microsoft.com/office/drawing/2014/main" id="{539E3538-2194-43D4-90DB-4299EE7D0313}"/>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 réseau d’auteurs francophones</a:t>
            </a:r>
          </a:p>
        </p:txBody>
      </p:sp>
      <p:pic>
        <p:nvPicPr>
          <p:cNvPr id="14" name="Graphic 13">
            <a:extLst>
              <a:ext uri="{FF2B5EF4-FFF2-40B4-BE49-F238E27FC236}">
                <a16:creationId xmlns:a16="http://schemas.microsoft.com/office/drawing/2014/main" id="{18F98ACA-18B3-4CC0-B80C-171C08EB82C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36525"/>
            <a:ext cx="932269" cy="932269"/>
          </a:xfrm>
          <a:prstGeom prst="rect">
            <a:avLst/>
          </a:prstGeom>
        </p:spPr>
      </p:pic>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42</a:t>
            </a:fld>
            <a:endParaRPr lang="en-US" dirty="0"/>
          </a:p>
        </p:txBody>
      </p:sp>
      <mc:AlternateContent xmlns:mc="http://schemas.openxmlformats.org/markup-compatibility/2006">
        <mc:Choice xmlns:cx2="http://schemas.microsoft.com/office/drawing/2015/10/21/chartex"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227114881"/>
                  </p:ext>
                </p:extLst>
              </p:nvPr>
            </p:nvGraphicFramePr>
            <p:xfrm>
              <a:off x="2568374" y="2102909"/>
              <a:ext cx="6086916" cy="3969203"/>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2568374" y="2102909"/>
                <a:ext cx="6086916" cy="3969203"/>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3224464" y="1537487"/>
            <a:ext cx="4078296" cy="369332"/>
          </a:xfrm>
          <a:prstGeom prst="rect">
            <a:avLst/>
          </a:prstGeom>
          <a:noFill/>
        </p:spPr>
        <p:txBody>
          <a:bodyPr wrap="none" rtlCol="0">
            <a:spAutoFit/>
          </a:bodyPr>
          <a:lstStyle/>
          <a:p>
            <a:r>
              <a:rPr lang="fr-FR" dirty="0"/>
              <a:t>Pyramide des âges des acteurs littéraires</a:t>
            </a:r>
          </a:p>
        </p:txBody>
      </p:sp>
      <p:sp>
        <p:nvSpPr>
          <p:cNvPr id="3" name="ZoneTexte 2">
            <a:extLst>
              <a:ext uri="{FF2B5EF4-FFF2-40B4-BE49-F238E27FC236}">
                <a16:creationId xmlns:a16="http://schemas.microsoft.com/office/drawing/2014/main" id="{83EFA0B3-3F1F-4867-B3BA-580B539D2B8F}"/>
              </a:ext>
            </a:extLst>
          </p:cNvPr>
          <p:cNvSpPr txBox="1"/>
          <p:nvPr/>
        </p:nvSpPr>
        <p:spPr>
          <a:xfrm>
            <a:off x="272716" y="1367343"/>
            <a:ext cx="2951748" cy="1200329"/>
          </a:xfrm>
          <a:prstGeom prst="rect">
            <a:avLst/>
          </a:prstGeom>
          <a:noFill/>
        </p:spPr>
        <p:txBody>
          <a:bodyPr wrap="square" rtlCol="0">
            <a:spAutoFit/>
          </a:bodyPr>
          <a:lstStyle/>
          <a:p>
            <a:r>
              <a:rPr lang="fr-FR" dirty="0"/>
              <a:t>128 dates de naissance</a:t>
            </a:r>
          </a:p>
          <a:p>
            <a:r>
              <a:rPr lang="fr-FR" dirty="0"/>
              <a:t>156 auteurs non décédés.</a:t>
            </a:r>
          </a:p>
          <a:p>
            <a:endParaRPr lang="fr-FR" dirty="0"/>
          </a:p>
          <a:p>
            <a:endParaRPr lang="fr-FR" dirty="0"/>
          </a:p>
        </p:txBody>
      </p:sp>
      <p:pic>
        <p:nvPicPr>
          <p:cNvPr id="7" name="Picture 9">
            <a:extLst>
              <a:ext uri="{FF2B5EF4-FFF2-40B4-BE49-F238E27FC236}">
                <a16:creationId xmlns:a16="http://schemas.microsoft.com/office/drawing/2014/main" id="{F3357D3A-7478-498C-BD3A-BC75AC0AEB9A}"/>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68794"/>
            <a:ext cx="1209868" cy="5287556"/>
          </a:xfrm>
          <a:prstGeom prst="rect">
            <a:avLst/>
          </a:prstGeom>
        </p:spPr>
      </p:pic>
      <p:sp>
        <p:nvSpPr>
          <p:cNvPr id="8" name="Title 1">
            <a:extLst>
              <a:ext uri="{FF2B5EF4-FFF2-40B4-BE49-F238E27FC236}">
                <a16:creationId xmlns:a16="http://schemas.microsoft.com/office/drawing/2014/main" id="{4F6864C2-2C88-4300-9D45-66B4C06AA625}"/>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 réseau d’auteurs francophones</a:t>
            </a:r>
          </a:p>
        </p:txBody>
      </p:sp>
      <p:pic>
        <p:nvPicPr>
          <p:cNvPr id="9" name="Graphic 8">
            <a:extLst>
              <a:ext uri="{FF2B5EF4-FFF2-40B4-BE49-F238E27FC236}">
                <a16:creationId xmlns:a16="http://schemas.microsoft.com/office/drawing/2014/main" id="{D59CD807-3A4D-493D-A02C-1484D6A4832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36525"/>
            <a:ext cx="932269" cy="932269"/>
          </a:xfrm>
          <a:prstGeom prst="rect">
            <a:avLst/>
          </a:prstGeom>
        </p:spPr>
      </p:pic>
      <p:sp>
        <p:nvSpPr>
          <p:cNvPr id="6" name="Rectangle 5">
            <a:extLst>
              <a:ext uri="{FF2B5EF4-FFF2-40B4-BE49-F238E27FC236}">
                <a16:creationId xmlns:a16="http://schemas.microsoft.com/office/drawing/2014/main" id="{73348EDE-7C91-420B-99A8-5EE9282C70EC}"/>
              </a:ext>
            </a:extLst>
          </p:cNvPr>
          <p:cNvSpPr/>
          <p:nvPr/>
        </p:nvSpPr>
        <p:spPr>
          <a:xfrm>
            <a:off x="6210646" y="6169580"/>
            <a:ext cx="4197816" cy="369332"/>
          </a:xfrm>
          <a:prstGeom prst="rect">
            <a:avLst/>
          </a:prstGeom>
        </p:spPr>
        <p:txBody>
          <a:bodyPr wrap="none">
            <a:spAutoFit/>
          </a:bodyPr>
          <a:lstStyle/>
          <a:p>
            <a:r>
              <a:rPr lang="fr-FR" dirty="0"/>
              <a:t>Disparition du mythe des digital natives ?</a:t>
            </a:r>
          </a:p>
        </p:txBody>
      </p:sp>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150374"/>
            <a:ext cx="1209868" cy="5205976"/>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343228" y="2843077"/>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41" y="1275860"/>
            <a:ext cx="5526086" cy="1324346"/>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43</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4"/>
          <a:stretch>
            <a:fillRect/>
          </a:stretch>
        </p:blipFill>
        <p:spPr>
          <a:xfrm>
            <a:off x="5776695" y="1314936"/>
            <a:ext cx="5245136" cy="4943965"/>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366031" y="4515303"/>
            <a:ext cx="5437445" cy="2031325"/>
          </a:xfrm>
          <a:prstGeom prst="rect">
            <a:avLst/>
          </a:prstGeom>
          <a:noFill/>
        </p:spPr>
        <p:txBody>
          <a:bodyPr wrap="square" rtlCol="0">
            <a:spAutoFit/>
          </a:bodyPr>
          <a:lstStyle/>
          <a:p>
            <a:r>
              <a:rPr lang="fr-FR" dirty="0"/>
              <a:t>Quelques faits intéressants toutefois :</a:t>
            </a:r>
          </a:p>
          <a:p>
            <a:pPr marL="285750" indent="-285750">
              <a:buFont typeface="Arial" panose="020B0604020202020204" pitchFamily="34" charset="0"/>
              <a:buChar char="•"/>
            </a:pPr>
            <a:r>
              <a:rPr lang="fr-FR" dirty="0"/>
              <a:t>« auteur » n’apparait qu’en seconde profession.</a:t>
            </a:r>
          </a:p>
          <a:p>
            <a:pPr marL="285750" indent="-285750">
              <a:buFont typeface="Arial" panose="020B0604020202020204" pitchFamily="34" charset="0"/>
              <a:buChar char="•"/>
            </a:pPr>
            <a:r>
              <a:rPr lang="fr-FR" dirty="0"/>
              <a:t>« écrivain » et « poète » sont deux notions très liées.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Les métiers de la presse, de l’art et de l’enseignement sont des professions pour lesquels l’activité littéraire est secondaire.</a:t>
            </a:r>
          </a:p>
          <a:p>
            <a:pPr marL="285750" indent="-285750">
              <a:buFont typeface="Arial" panose="020B0604020202020204" pitchFamily="34" charset="0"/>
              <a:buChar char="•"/>
            </a:pPr>
            <a:endParaRPr lang="fr-FR" dirty="0"/>
          </a:p>
        </p:txBody>
      </p:sp>
      <p:pic>
        <p:nvPicPr>
          <p:cNvPr id="10" name="Graphic 9">
            <a:extLst>
              <a:ext uri="{FF2B5EF4-FFF2-40B4-BE49-F238E27FC236}">
                <a16:creationId xmlns:a16="http://schemas.microsoft.com/office/drawing/2014/main" id="{E5C07A38-CF8C-4C37-923C-24AE7CF6585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Utilisation des données bibliographiques d’île en île</a:t>
            </a:r>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798990"/>
            <a:ext cx="1209868" cy="5557360"/>
          </a:xfrm>
          <a:prstGeom prst="rect">
            <a:avLst/>
          </a:prstGeom>
        </p:spPr>
      </p:pic>
      <p:sp>
        <p:nvSpPr>
          <p:cNvPr id="6" name="ZoneTexte 5"/>
          <p:cNvSpPr txBox="1"/>
          <p:nvPr/>
        </p:nvSpPr>
        <p:spPr>
          <a:xfrm>
            <a:off x="1070810" y="1052676"/>
            <a:ext cx="7664115" cy="1200329"/>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 des liens de collaborations identifiés au sein des notices biographiques et des répertoires d’autorités </a:t>
            </a:r>
          </a:p>
          <a:p>
            <a:pPr marL="285750" indent="-285750">
              <a:buFont typeface="Arial" panose="020B0604020202020204" pitchFamily="34" charset="0"/>
              <a:buChar char="•"/>
            </a:pPr>
            <a:endParaRPr lang="fr-FR" dirty="0"/>
          </a:p>
        </p:txBody>
      </p:sp>
      <p:pic>
        <p:nvPicPr>
          <p:cNvPr id="11" name="Image 10"/>
          <p:cNvPicPr>
            <a:picLocks noChangeAspect="1"/>
          </p:cNvPicPr>
          <p:nvPr/>
        </p:nvPicPr>
        <p:blipFill>
          <a:blip r:embed="rId3"/>
          <a:stretch>
            <a:fillRect/>
          </a:stretch>
        </p:blipFill>
        <p:spPr>
          <a:xfrm>
            <a:off x="692316" y="2682910"/>
            <a:ext cx="4788253" cy="1899602"/>
          </a:xfrm>
          <a:prstGeom prst="rect">
            <a:avLst/>
          </a:prstGeom>
        </p:spPr>
      </p:pic>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44</a:t>
            </a:fld>
            <a:endParaRPr lang="en-US" dirty="0"/>
          </a:p>
        </p:txBody>
      </p:sp>
      <p:pic>
        <p:nvPicPr>
          <p:cNvPr id="14" name="Picture 13">
            <a:extLst>
              <a:ext uri="{FF2B5EF4-FFF2-40B4-BE49-F238E27FC236}">
                <a16:creationId xmlns:a16="http://schemas.microsoft.com/office/drawing/2014/main" id="{C0362185-8E70-4FDF-A781-C6CF04408F28}"/>
              </a:ext>
            </a:extLst>
          </p:cNvPr>
          <p:cNvPicPr>
            <a:picLocks noChangeAspect="1"/>
          </p:cNvPicPr>
          <p:nvPr/>
        </p:nvPicPr>
        <p:blipFill>
          <a:blip r:embed="rId4"/>
          <a:stretch>
            <a:fillRect/>
          </a:stretch>
        </p:blipFill>
        <p:spPr>
          <a:xfrm>
            <a:off x="6005937" y="2526498"/>
            <a:ext cx="4976194" cy="2748889"/>
          </a:xfrm>
          <a:prstGeom prst="rect">
            <a:avLst/>
          </a:prstGeom>
        </p:spPr>
      </p:pic>
      <p:sp>
        <p:nvSpPr>
          <p:cNvPr id="7" name="Rectangle 6">
            <a:extLst>
              <a:ext uri="{FF2B5EF4-FFF2-40B4-BE49-F238E27FC236}">
                <a16:creationId xmlns:a16="http://schemas.microsoft.com/office/drawing/2014/main" id="{A421FFA1-D635-4993-9E77-E3579E6FE632}"/>
              </a:ext>
            </a:extLst>
          </p:cNvPr>
          <p:cNvSpPr/>
          <p:nvPr/>
        </p:nvSpPr>
        <p:spPr>
          <a:xfrm>
            <a:off x="5858043" y="2098625"/>
            <a:ext cx="6096000" cy="369332"/>
          </a:xfrm>
          <a:prstGeom prst="rect">
            <a:avLst/>
          </a:prstGeom>
        </p:spPr>
        <p:txBody>
          <a:bodyPr>
            <a:spAutoFit/>
          </a:bodyPr>
          <a:lstStyle/>
          <a:p>
            <a:r>
              <a:rPr lang="fr-FR" i="1" dirty="0">
                <a:latin typeface="TimesNewRomanPS-ItalicMT"/>
              </a:rPr>
              <a:t>Réseau des liens de collaborations obtenu sur </a:t>
            </a:r>
            <a:r>
              <a:rPr lang="fr-FR" i="1" dirty="0" err="1">
                <a:latin typeface="TimesNewRomanPS-ItalicMT"/>
              </a:rPr>
              <a:t>Gephi</a:t>
            </a:r>
            <a:r>
              <a:rPr lang="fr-FR" i="1" dirty="0">
                <a:latin typeface="TimesNewRomanPS-ItalicMT"/>
              </a:rPr>
              <a:t> :</a:t>
            </a:r>
            <a:endParaRPr lang="fr-FR" dirty="0"/>
          </a:p>
        </p:txBody>
      </p:sp>
      <p:sp>
        <p:nvSpPr>
          <p:cNvPr id="8" name="Rectangle 7">
            <a:extLst>
              <a:ext uri="{FF2B5EF4-FFF2-40B4-BE49-F238E27FC236}">
                <a16:creationId xmlns:a16="http://schemas.microsoft.com/office/drawing/2014/main" id="{9B0612CE-7C0D-4C00-B8E4-3100E84BCCE9}"/>
              </a:ext>
            </a:extLst>
          </p:cNvPr>
          <p:cNvSpPr/>
          <p:nvPr/>
        </p:nvSpPr>
        <p:spPr>
          <a:xfrm>
            <a:off x="447117" y="5125769"/>
            <a:ext cx="11139948" cy="1200329"/>
          </a:xfrm>
          <a:prstGeom prst="rect">
            <a:avLst/>
          </a:prstGeom>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Relations de </a:t>
            </a:r>
            <a:r>
              <a:rPr lang="fr-FR" dirty="0" err="1">
                <a:sym typeface="Wingdings" panose="05000000000000000000" pitchFamily="2" charset="2"/>
              </a:rPr>
              <a:t>co-autorat</a:t>
            </a:r>
            <a:r>
              <a:rPr lang="fr-FR" dirty="0">
                <a:sym typeface="Wingdings" panose="05000000000000000000" pitchFamily="2" charset="2"/>
              </a:rPr>
              <a:t> et de liens de collaborations.</a:t>
            </a:r>
          </a:p>
          <a:p>
            <a:pPr marL="285750" indent="-285750">
              <a:buFont typeface="Wingdings" panose="05000000000000000000" pitchFamily="2" charset="2"/>
              <a:buChar char="à"/>
            </a:pPr>
            <a:r>
              <a:rPr lang="fr-FR" dirty="0">
                <a:sym typeface="Wingdings" panose="05000000000000000000" pitchFamily="2" charset="2"/>
              </a:rPr>
              <a:t>Près de 326 entités nommées ont été extraites automatiquement depuis île-en-île, 506 du VIAF. </a:t>
            </a:r>
          </a:p>
          <a:p>
            <a:pPr marL="285750" indent="-285750">
              <a:buFont typeface="Wingdings" panose="05000000000000000000" pitchFamily="2" charset="2"/>
              <a:buChar char="à"/>
            </a:pPr>
            <a:r>
              <a:rPr lang="fr-FR" dirty="0">
                <a:sym typeface="Wingdings" panose="05000000000000000000" pitchFamily="2" charset="2"/>
              </a:rPr>
              <a:t>Sur ces 832 entités, on note 583 uniques soit 86% du corpus. </a:t>
            </a:r>
          </a:p>
          <a:p>
            <a:pPr marL="285750" indent="-285750">
              <a:buFont typeface="Wingdings" panose="05000000000000000000" pitchFamily="2" charset="2"/>
              <a:buChar char="à"/>
            </a:pPr>
            <a:r>
              <a:rPr lang="fr-FR" dirty="0">
                <a:sym typeface="Wingdings" panose="05000000000000000000" pitchFamily="2" charset="2"/>
              </a:rPr>
              <a:t>65 apparaissent à deux reprises (10%) et 18 à trois reprises (3%).</a:t>
            </a:r>
          </a:p>
        </p:txBody>
      </p:sp>
      <p:pic>
        <p:nvPicPr>
          <p:cNvPr id="16" name="Graphic 15">
            <a:extLst>
              <a:ext uri="{FF2B5EF4-FFF2-40B4-BE49-F238E27FC236}">
                <a16:creationId xmlns:a16="http://schemas.microsoft.com/office/drawing/2014/main" id="{DA6A183B-8CC8-49C8-9C0E-6187BC9A39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6806" y="4054"/>
            <a:ext cx="794936" cy="794936"/>
          </a:xfrm>
          <a:prstGeom prst="rect">
            <a:avLst/>
          </a:prstGeom>
        </p:spPr>
      </p:pic>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45</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11042100" cy="623400"/>
          </a:xfrm>
        </p:spPr>
        <p:txBody>
          <a:bodyPr>
            <a:normAutofit fontScale="90000"/>
          </a:bodyPr>
          <a:lstStyle/>
          <a:p>
            <a:r>
              <a:rPr lang="fr-FR" dirty="0"/>
              <a:t>Pages personnelles issues de SPLA - </a:t>
            </a:r>
            <a:r>
              <a:rPr lang="fr-FR" sz="2200" dirty="0"/>
              <a:t>Un voyage dans le temps</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5" name="TextBox 24">
            <a:extLst>
              <a:ext uri="{FF2B5EF4-FFF2-40B4-BE49-F238E27FC236}">
                <a16:creationId xmlns:a16="http://schemas.microsoft.com/office/drawing/2014/main" id="{7E661A13-1A96-4B74-B427-B5855B7E3162}"/>
              </a:ext>
            </a:extLst>
          </p:cNvPr>
          <p:cNvSpPr txBox="1"/>
          <p:nvPr/>
        </p:nvSpPr>
        <p:spPr>
          <a:xfrm>
            <a:off x="3457253" y="1068425"/>
            <a:ext cx="4217501" cy="369332"/>
          </a:xfrm>
          <a:prstGeom prst="rect">
            <a:avLst/>
          </a:prstGeom>
          <a:noFill/>
        </p:spPr>
        <p:txBody>
          <a:bodyPr wrap="none" rtlCol="0">
            <a:spAutoFit/>
          </a:bodyPr>
          <a:lstStyle/>
          <a:p>
            <a:r>
              <a:rPr lang="fr-FR" dirty="0"/>
              <a:t>Sur 9 références, 6 peuvent être observés </a:t>
            </a:r>
            <a:r>
              <a:rPr lang="fr-FR" sz="1600" dirty="0"/>
              <a:t>:</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3648935207"/>
              </p:ext>
            </p:extLst>
          </p:nvPr>
        </p:nvGraphicFramePr>
        <p:xfrm>
          <a:off x="3252630" y="1475793"/>
          <a:ext cx="4080067" cy="1638300"/>
        </p:xfrm>
        <a:graphic>
          <a:graphicData uri="http://schemas.openxmlformats.org/drawingml/2006/table">
            <a:tbl>
              <a:tblPr>
                <a:tableStyleId>{5940675A-B579-460E-94D1-54222C63F5DA}</a:tableStyleId>
              </a:tblPr>
              <a:tblGrid>
                <a:gridCol w="3121543">
                  <a:extLst>
                    <a:ext uri="{9D8B030D-6E8A-4147-A177-3AD203B41FA5}">
                      <a16:colId xmlns:a16="http://schemas.microsoft.com/office/drawing/2014/main" val="2854178574"/>
                    </a:ext>
                  </a:extLst>
                </a:gridCol>
                <a:gridCol w="958524">
                  <a:extLst>
                    <a:ext uri="{9D8B030D-6E8A-4147-A177-3AD203B41FA5}">
                      <a16:colId xmlns:a16="http://schemas.microsoft.com/office/drawing/2014/main" val="3543880694"/>
                    </a:ext>
                  </a:extLst>
                </a:gridCol>
              </a:tblGrid>
              <a:tr h="182880">
                <a:tc>
                  <a:txBody>
                    <a:bodyPr/>
                    <a:lstStyle/>
                    <a:p>
                      <a:pPr algn="l" fontAlgn="b"/>
                      <a:r>
                        <a:rPr lang="fr-FR" sz="1300" u="none" strike="noStrike" dirty="0">
                          <a:effectLst/>
                        </a:rPr>
                        <a:t>Site Web</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Période d’activité</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300" u="none" strike="noStrike" dirty="0">
                          <a:effectLst/>
                        </a:rPr>
                        <a:t>http://josaphat-robert-large</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a:effectLst/>
                        </a:rPr>
                        <a:t>[2004;2014]</a:t>
                      </a:r>
                      <a:endParaRPr lang="fr-FR" sz="1300" b="0" i="0" u="none" strike="noStrike">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2548150284"/>
                  </a:ext>
                </a:extLst>
              </a:tr>
              <a:tr h="182880">
                <a:tc>
                  <a:txBody>
                    <a:bodyPr/>
                    <a:lstStyle/>
                    <a:p>
                      <a:pPr algn="l" fontAlgn="b"/>
                      <a:r>
                        <a:rPr lang="fr-FR" sz="1300" u="none" strike="noStrike" dirty="0">
                          <a:effectLst/>
                        </a:rPr>
                        <a:t>http://www.franketienne.com</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dirty="0">
                          <a:effectLst/>
                        </a:rPr>
                        <a:t>[2005;2008]</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3056021910"/>
                  </a:ext>
                </a:extLst>
              </a:tr>
              <a:tr h="182880">
                <a:tc>
                  <a:txBody>
                    <a:bodyPr/>
                    <a:lstStyle/>
                    <a:p>
                      <a:pPr algn="l" fontAlgn="b"/>
                      <a:r>
                        <a:rPr lang="fr-FR" sz="1300" u="none" strike="noStrike" dirty="0">
                          <a:effectLst/>
                          <a:hlinkClick r:id="rId3"/>
                        </a:rPr>
                        <a:t>http://www.elifleurant.com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300" u="sng" strike="noStrike" dirty="0">
                          <a:effectLst/>
                        </a:rPr>
                        <a:t>http://www.margaretmitchellarmand.com/</a:t>
                      </a:r>
                      <a:endParaRPr lang="fr-FR" sz="1300" b="0" i="0" u="sng" strike="noStrike" dirty="0">
                        <a:solidFill>
                          <a:srgbClr val="0563C1"/>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[2013;2018]</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300" u="none" strike="noStrike" dirty="0">
                          <a:effectLst/>
                        </a:rPr>
                        <a:t>http://www.elsieaugustave.com/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56110">
                <a:tc>
                  <a:txBody>
                    <a:bodyPr/>
                    <a:lstStyle/>
                    <a:p>
                      <a:pPr algn="l" fontAlgn="b"/>
                      <a:r>
                        <a:rPr lang="fr-FR" sz="1300" u="none" strike="noStrike" dirty="0">
                          <a:effectLst/>
                        </a:rPr>
                        <a:t>http://jmlominy.com/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4"/>
          <a:stretch>
            <a:fillRect/>
          </a:stretch>
        </p:blipFill>
        <p:spPr>
          <a:xfrm>
            <a:off x="8152420" y="1764892"/>
            <a:ext cx="2342004" cy="942186"/>
          </a:xfrm>
          <a:prstGeom prst="rect">
            <a:avLst/>
          </a:prstGeom>
        </p:spPr>
      </p:pic>
      <p:graphicFrame>
        <p:nvGraphicFramePr>
          <p:cNvPr id="22" name="Chart 21">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475743554"/>
              </p:ext>
            </p:extLst>
          </p:nvPr>
        </p:nvGraphicFramePr>
        <p:xfrm>
          <a:off x="59036" y="1201246"/>
          <a:ext cx="3605161" cy="2184801"/>
        </p:xfrm>
        <a:graphic>
          <a:graphicData uri="http://schemas.openxmlformats.org/drawingml/2006/chart">
            <c:chart xmlns:c="http://schemas.openxmlformats.org/drawingml/2006/chart" xmlns:r="http://schemas.openxmlformats.org/officeDocument/2006/relationships" r:id="rId5"/>
          </a:graphicData>
        </a:graphic>
      </p:graphicFrame>
      <p:pic>
        <p:nvPicPr>
          <p:cNvPr id="3" name="Picture 2">
            <a:extLst>
              <a:ext uri="{FF2B5EF4-FFF2-40B4-BE49-F238E27FC236}">
                <a16:creationId xmlns:a16="http://schemas.microsoft.com/office/drawing/2014/main" id="{5E1D53D6-1A03-486A-AEB5-26D417959116}"/>
              </a:ext>
            </a:extLst>
          </p:cNvPr>
          <p:cNvPicPr>
            <a:picLocks noChangeAspect="1"/>
          </p:cNvPicPr>
          <p:nvPr/>
        </p:nvPicPr>
        <p:blipFill>
          <a:blip r:embed="rId6"/>
          <a:stretch>
            <a:fillRect/>
          </a:stretch>
        </p:blipFill>
        <p:spPr>
          <a:xfrm>
            <a:off x="4835103" y="3512195"/>
            <a:ext cx="3420090" cy="2338495"/>
          </a:xfrm>
          <a:prstGeom prst="rect">
            <a:avLst/>
          </a:prstGeom>
        </p:spPr>
      </p:pic>
      <p:pic>
        <p:nvPicPr>
          <p:cNvPr id="4" name="Picture 3">
            <a:extLst>
              <a:ext uri="{FF2B5EF4-FFF2-40B4-BE49-F238E27FC236}">
                <a16:creationId xmlns:a16="http://schemas.microsoft.com/office/drawing/2014/main" id="{867FB172-6415-4932-8542-55CB8FADBEF9}"/>
              </a:ext>
            </a:extLst>
          </p:cNvPr>
          <p:cNvPicPr>
            <a:picLocks noChangeAspect="1"/>
          </p:cNvPicPr>
          <p:nvPr/>
        </p:nvPicPr>
        <p:blipFill>
          <a:blip r:embed="rId7"/>
          <a:stretch>
            <a:fillRect/>
          </a:stretch>
        </p:blipFill>
        <p:spPr>
          <a:xfrm>
            <a:off x="5036085" y="4078369"/>
            <a:ext cx="3286102" cy="1934621"/>
          </a:xfrm>
          <a:prstGeom prst="rect">
            <a:avLst/>
          </a:prstGeom>
        </p:spPr>
      </p:pic>
      <p:pic>
        <p:nvPicPr>
          <p:cNvPr id="2" name="Picture 1">
            <a:extLst>
              <a:ext uri="{FF2B5EF4-FFF2-40B4-BE49-F238E27FC236}">
                <a16:creationId xmlns:a16="http://schemas.microsoft.com/office/drawing/2014/main" id="{29F8B685-F319-4CFF-B568-1117B46C32B7}"/>
              </a:ext>
            </a:extLst>
          </p:cNvPr>
          <p:cNvPicPr>
            <a:picLocks noChangeAspect="1"/>
          </p:cNvPicPr>
          <p:nvPr/>
        </p:nvPicPr>
        <p:blipFill>
          <a:blip r:embed="rId8"/>
          <a:stretch>
            <a:fillRect/>
          </a:stretch>
        </p:blipFill>
        <p:spPr>
          <a:xfrm>
            <a:off x="195290" y="4302014"/>
            <a:ext cx="3959738" cy="1922600"/>
          </a:xfrm>
          <a:prstGeom prst="rect">
            <a:avLst/>
          </a:prstGeom>
        </p:spPr>
      </p:pic>
      <p:sp>
        <p:nvSpPr>
          <p:cNvPr id="5" name="Arrow: Right 4">
            <a:extLst>
              <a:ext uri="{FF2B5EF4-FFF2-40B4-BE49-F238E27FC236}">
                <a16:creationId xmlns:a16="http://schemas.microsoft.com/office/drawing/2014/main" id="{F12BD73E-6E68-4929-8DE4-09C861162F3C}"/>
              </a:ext>
            </a:extLst>
          </p:cNvPr>
          <p:cNvSpPr/>
          <p:nvPr/>
        </p:nvSpPr>
        <p:spPr>
          <a:xfrm>
            <a:off x="7544978" y="2020258"/>
            <a:ext cx="427027" cy="623400"/>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BD04C242-3526-4CAA-AD5A-E62FD6185F70}"/>
              </a:ext>
            </a:extLst>
          </p:cNvPr>
          <p:cNvSpPr txBox="1"/>
          <p:nvPr/>
        </p:nvSpPr>
        <p:spPr>
          <a:xfrm>
            <a:off x="4512295" y="3114093"/>
            <a:ext cx="5480346" cy="369332"/>
          </a:xfrm>
          <a:prstGeom prst="rect">
            <a:avLst/>
          </a:prstGeom>
          <a:noFill/>
        </p:spPr>
        <p:txBody>
          <a:bodyPr wrap="none" rtlCol="0">
            <a:spAutoFit/>
          </a:bodyPr>
          <a:lstStyle/>
          <a:p>
            <a:r>
              <a:rPr lang="fr-FR" dirty="0"/>
              <a:t>Mais la plupart comportent une dimension interactive</a:t>
            </a:r>
          </a:p>
        </p:txBody>
      </p:sp>
      <p:sp>
        <p:nvSpPr>
          <p:cNvPr id="9" name="Rectangle 8">
            <a:extLst>
              <a:ext uri="{FF2B5EF4-FFF2-40B4-BE49-F238E27FC236}">
                <a16:creationId xmlns:a16="http://schemas.microsoft.com/office/drawing/2014/main" id="{FBA87E50-38C3-4634-9B75-E182B20157A8}"/>
              </a:ext>
            </a:extLst>
          </p:cNvPr>
          <p:cNvSpPr/>
          <p:nvPr/>
        </p:nvSpPr>
        <p:spPr>
          <a:xfrm>
            <a:off x="76515" y="3251265"/>
            <a:ext cx="2951820" cy="923330"/>
          </a:xfrm>
          <a:prstGeom prst="rect">
            <a:avLst/>
          </a:prstGeom>
        </p:spPr>
        <p:txBody>
          <a:bodyPr wrap="square">
            <a:spAutoFit/>
          </a:bodyPr>
          <a:lstStyle/>
          <a:p>
            <a:r>
              <a:rPr lang="fr-FR" dirty="0"/>
              <a:t>Certains sites sont plutôt liés à la description de l’œuvre de l’écrivain :</a:t>
            </a:r>
          </a:p>
        </p:txBody>
      </p:sp>
      <p:pic>
        <p:nvPicPr>
          <p:cNvPr id="12" name="Graphic 11">
            <a:extLst>
              <a:ext uri="{FF2B5EF4-FFF2-40B4-BE49-F238E27FC236}">
                <a16:creationId xmlns:a16="http://schemas.microsoft.com/office/drawing/2014/main" id="{48307FE8-EB91-4D18-A5B9-5B260F395EC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26276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46</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Pages personnelles issues de SPLA</a:t>
            </a: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0" name="Arrow: Right 19">
            <a:extLst>
              <a:ext uri="{FF2B5EF4-FFF2-40B4-BE49-F238E27FC236}">
                <a16:creationId xmlns:a16="http://schemas.microsoft.com/office/drawing/2014/main" id="{4ADCC9F9-1EE6-492B-825F-B38F2929BC77}"/>
              </a:ext>
            </a:extLst>
          </p:cNvPr>
          <p:cNvSpPr/>
          <p:nvPr/>
        </p:nvSpPr>
        <p:spPr>
          <a:xfrm>
            <a:off x="3890797" y="2123935"/>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Chart 23">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2296788587"/>
              </p:ext>
            </p:extLst>
          </p:nvPr>
        </p:nvGraphicFramePr>
        <p:xfrm>
          <a:off x="-184075" y="131547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915E370A-F4E5-49DC-ACCC-7F79144A5C85}"/>
              </a:ext>
            </a:extLst>
          </p:cNvPr>
          <p:cNvSpPr/>
          <p:nvPr/>
        </p:nvSpPr>
        <p:spPr>
          <a:xfrm>
            <a:off x="5206631" y="1334278"/>
            <a:ext cx="2101671" cy="3219061"/>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Sites web perso</a:t>
            </a:r>
          </a:p>
        </p:txBody>
      </p:sp>
      <p:sp>
        <p:nvSpPr>
          <p:cNvPr id="37" name="Rectangle 36">
            <a:extLst>
              <a:ext uri="{FF2B5EF4-FFF2-40B4-BE49-F238E27FC236}">
                <a16:creationId xmlns:a16="http://schemas.microsoft.com/office/drawing/2014/main" id="{7C8222B1-2445-4B13-ACB6-87C7FC22CA40}"/>
              </a:ext>
            </a:extLst>
          </p:cNvPr>
          <p:cNvSpPr/>
          <p:nvPr/>
        </p:nvSpPr>
        <p:spPr>
          <a:xfrm>
            <a:off x="9506747" y="1334278"/>
            <a:ext cx="1022448" cy="2198259"/>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Editeurs /</a:t>
            </a:r>
          </a:p>
          <a:p>
            <a:pPr algn="ctr"/>
            <a:r>
              <a:rPr lang="fr-FR" sz="1100" dirty="0"/>
              <a:t>Boites de production</a:t>
            </a:r>
          </a:p>
        </p:txBody>
      </p:sp>
      <p:sp>
        <p:nvSpPr>
          <p:cNvPr id="12" name="Rectangle 11">
            <a:extLst>
              <a:ext uri="{FF2B5EF4-FFF2-40B4-BE49-F238E27FC236}">
                <a16:creationId xmlns:a16="http://schemas.microsoft.com/office/drawing/2014/main" id="{5F43AE77-8FA5-44D0-B879-BB894920CC29}"/>
              </a:ext>
            </a:extLst>
          </p:cNvPr>
          <p:cNvSpPr/>
          <p:nvPr/>
        </p:nvSpPr>
        <p:spPr>
          <a:xfrm>
            <a:off x="7308302" y="1334278"/>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Over-blog</a:t>
            </a:r>
          </a:p>
        </p:txBody>
      </p:sp>
      <p:sp>
        <p:nvSpPr>
          <p:cNvPr id="42" name="Rectangle 41">
            <a:extLst>
              <a:ext uri="{FF2B5EF4-FFF2-40B4-BE49-F238E27FC236}">
                <a16:creationId xmlns:a16="http://schemas.microsoft.com/office/drawing/2014/main" id="{8E2860A3-6800-4EFA-A1DE-F30476638AEF}"/>
              </a:ext>
            </a:extLst>
          </p:cNvPr>
          <p:cNvSpPr/>
          <p:nvPr/>
        </p:nvSpPr>
        <p:spPr>
          <a:xfrm>
            <a:off x="7308302" y="2425660"/>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Mondo</a:t>
            </a:r>
            <a:r>
              <a:rPr lang="fr-FR" dirty="0"/>
              <a:t> blog</a:t>
            </a:r>
          </a:p>
        </p:txBody>
      </p:sp>
      <p:sp>
        <p:nvSpPr>
          <p:cNvPr id="43" name="Rectangle 42">
            <a:extLst>
              <a:ext uri="{FF2B5EF4-FFF2-40B4-BE49-F238E27FC236}">
                <a16:creationId xmlns:a16="http://schemas.microsoft.com/office/drawing/2014/main" id="{3F51EEF6-8E78-4FB7-9FCD-CD4010705062}"/>
              </a:ext>
            </a:extLst>
          </p:cNvPr>
          <p:cNvSpPr/>
          <p:nvPr/>
        </p:nvSpPr>
        <p:spPr>
          <a:xfrm>
            <a:off x="7308302" y="3514724"/>
            <a:ext cx="779828" cy="1038615"/>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Site web perso free</a:t>
            </a:r>
          </a:p>
        </p:txBody>
      </p:sp>
      <p:sp>
        <p:nvSpPr>
          <p:cNvPr id="44" name="Rectangle 43">
            <a:extLst>
              <a:ext uri="{FF2B5EF4-FFF2-40B4-BE49-F238E27FC236}">
                <a16:creationId xmlns:a16="http://schemas.microsoft.com/office/drawing/2014/main" id="{7DBC2AC3-CFE4-41B7-A35C-BF3BBFB7A56E}"/>
              </a:ext>
            </a:extLst>
          </p:cNvPr>
          <p:cNvSpPr/>
          <p:nvPr/>
        </p:nvSpPr>
        <p:spPr>
          <a:xfrm>
            <a:off x="9749367" y="3532538"/>
            <a:ext cx="779828" cy="102080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t>facebook</a:t>
            </a:r>
            <a:endParaRPr lang="fr-FR" sz="1200" dirty="0"/>
          </a:p>
        </p:txBody>
      </p:sp>
      <p:sp>
        <p:nvSpPr>
          <p:cNvPr id="45" name="Rectangle 44">
            <a:extLst>
              <a:ext uri="{FF2B5EF4-FFF2-40B4-BE49-F238E27FC236}">
                <a16:creationId xmlns:a16="http://schemas.microsoft.com/office/drawing/2014/main" id="{53E58B32-09A0-489C-BDE2-B4B0922AE61F}"/>
              </a:ext>
            </a:extLst>
          </p:cNvPr>
          <p:cNvSpPr/>
          <p:nvPr/>
        </p:nvSpPr>
        <p:spPr>
          <a:xfrm>
            <a:off x="8970792" y="3532538"/>
            <a:ext cx="779828" cy="102080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Mondes</a:t>
            </a:r>
          </a:p>
          <a:p>
            <a:pPr algn="ctr"/>
            <a:r>
              <a:rPr lang="fr-FR" sz="800" dirty="0"/>
              <a:t>francophones.com </a:t>
            </a:r>
          </a:p>
        </p:txBody>
      </p:sp>
      <p:sp>
        <p:nvSpPr>
          <p:cNvPr id="46" name="Rectangle 45">
            <a:extLst>
              <a:ext uri="{FF2B5EF4-FFF2-40B4-BE49-F238E27FC236}">
                <a16:creationId xmlns:a16="http://schemas.microsoft.com/office/drawing/2014/main" id="{0157804B-8E63-4FF4-9E98-0DED6D623582}"/>
              </a:ext>
            </a:extLst>
          </p:cNvPr>
          <p:cNvSpPr/>
          <p:nvPr/>
        </p:nvSpPr>
        <p:spPr>
          <a:xfrm>
            <a:off x="8086877" y="3514724"/>
            <a:ext cx="883915" cy="1038615"/>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Book.fr</a:t>
            </a:r>
          </a:p>
        </p:txBody>
      </p:sp>
      <p:sp>
        <p:nvSpPr>
          <p:cNvPr id="13" name="TextBox 12">
            <a:extLst>
              <a:ext uri="{FF2B5EF4-FFF2-40B4-BE49-F238E27FC236}">
                <a16:creationId xmlns:a16="http://schemas.microsoft.com/office/drawing/2014/main" id="{7D1938FE-7DFC-4AA8-BB3A-D949FD8AC105}"/>
              </a:ext>
            </a:extLst>
          </p:cNvPr>
          <p:cNvSpPr txBox="1"/>
          <p:nvPr/>
        </p:nvSpPr>
        <p:spPr>
          <a:xfrm>
            <a:off x="389807" y="4623920"/>
            <a:ext cx="9789668" cy="2585323"/>
          </a:xfrm>
          <a:prstGeom prst="rect">
            <a:avLst/>
          </a:prstGeom>
          <a:noFill/>
        </p:spPr>
        <p:txBody>
          <a:bodyPr wrap="none" rtlCol="0">
            <a:spAutoFit/>
          </a:bodyPr>
          <a:lstStyle/>
          <a:p>
            <a:r>
              <a:rPr lang="fr-FR" dirty="0"/>
              <a:t>Une part mineure des pages sont liées à la présentation de l’auteur </a:t>
            </a:r>
          </a:p>
          <a:p>
            <a:r>
              <a:rPr lang="fr-FR" dirty="0"/>
              <a:t>et son œuvre uniquement. Les plateformes de blogs sont très populaires car permettant d’interagir, </a:t>
            </a:r>
          </a:p>
          <a:p>
            <a:r>
              <a:rPr lang="fr-FR" dirty="0"/>
              <a:t>d’écrire des billets….</a:t>
            </a:r>
            <a:br>
              <a:rPr lang="fr-FR" dirty="0"/>
            </a:br>
            <a:r>
              <a:rPr lang="fr-FR" dirty="0"/>
              <a:t> Les sites personnels ont d’ailleurs une audience négligeable, sauf </a:t>
            </a:r>
            <a:r>
              <a:rPr lang="fr-FR" dirty="0">
                <a:hlinkClick r:id="rId4"/>
              </a:rPr>
              <a:t>https://florvilhaveson.fr.gd/</a:t>
            </a:r>
            <a:r>
              <a:rPr lang="fr-FR" dirty="0"/>
              <a:t>, </a:t>
            </a:r>
            <a:br>
              <a:rPr lang="fr-FR" dirty="0"/>
            </a:br>
            <a:r>
              <a:rPr lang="fr-FR" dirty="0"/>
              <a:t>qui part son contenu foisonnant semble animer une véritable communauté, </a:t>
            </a:r>
          </a:p>
          <a:p>
            <a:r>
              <a:rPr lang="fr-FR" dirty="0"/>
              <a:t>Lui permettant d’attirer chaque jours près de 5700 visiteurs/jours (d’après </a:t>
            </a:r>
            <a:r>
              <a:rPr lang="fr-FR" dirty="0" err="1"/>
              <a:t>CleaWebStat</a:t>
            </a:r>
            <a:r>
              <a:rPr lang="fr-FR" dirty="0"/>
              <a:t>).</a:t>
            </a:r>
            <a:br>
              <a:rPr lang="fr-FR" dirty="0"/>
            </a:br>
            <a:endParaRPr lang="fr-FR" dirty="0"/>
          </a:p>
          <a:p>
            <a:br>
              <a:rPr lang="fr-FR" dirty="0"/>
            </a:br>
            <a:endParaRPr lang="fr-FR" dirty="0"/>
          </a:p>
        </p:txBody>
      </p:sp>
      <p:pic>
        <p:nvPicPr>
          <p:cNvPr id="48" name="Picture 9">
            <a:extLst>
              <a:ext uri="{FF2B5EF4-FFF2-40B4-BE49-F238E27FC236}">
                <a16:creationId xmlns:a16="http://schemas.microsoft.com/office/drawing/2014/main" id="{02654E31-9F2A-4A52-A515-23F88A79B16D}"/>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pic>
        <p:nvPicPr>
          <p:cNvPr id="49" name="Graphic 48">
            <a:extLst>
              <a:ext uri="{FF2B5EF4-FFF2-40B4-BE49-F238E27FC236}">
                <a16:creationId xmlns:a16="http://schemas.microsoft.com/office/drawing/2014/main" id="{60037BFE-BB9D-4D55-95F5-7530DD43C3B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47</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A propos des pages Wikipédia</a:t>
            </a:r>
          </a:p>
        </p:txBody>
      </p:sp>
      <p:sp>
        <p:nvSpPr>
          <p:cNvPr id="5" name="TextBox 4">
            <a:extLst>
              <a:ext uri="{FF2B5EF4-FFF2-40B4-BE49-F238E27FC236}">
                <a16:creationId xmlns:a16="http://schemas.microsoft.com/office/drawing/2014/main" id="{2E1881A3-8A5F-46F9-8DDB-BD298CCCF522}"/>
              </a:ext>
            </a:extLst>
          </p:cNvPr>
          <p:cNvSpPr txBox="1"/>
          <p:nvPr/>
        </p:nvSpPr>
        <p:spPr>
          <a:xfrm>
            <a:off x="429214" y="1615463"/>
            <a:ext cx="9367152" cy="1200329"/>
          </a:xfrm>
          <a:prstGeom prst="rect">
            <a:avLst/>
          </a:prstGeom>
          <a:noFill/>
        </p:spPr>
        <p:txBody>
          <a:bodyPr wrap="square" rtlCol="0">
            <a:spAutoFit/>
          </a:bodyPr>
          <a:lstStyle/>
          <a:p>
            <a:pPr marL="285750" indent="-285750">
              <a:buFont typeface="Arial" panose="020B0604020202020204" pitchFamily="34" charset="0"/>
              <a:buChar char="•"/>
            </a:pPr>
            <a:r>
              <a:rPr lang="fr-FR" dirty="0">
                <a:highlight>
                  <a:srgbClr val="FFFFFF"/>
                </a:highlight>
              </a:rPr>
              <a:t>142 entités possèdent un identifiant Wikidata</a:t>
            </a:r>
          </a:p>
          <a:p>
            <a:pPr marL="285750" indent="-285750">
              <a:buFont typeface="Arial" panose="020B0604020202020204" pitchFamily="34" charset="0"/>
              <a:buChar char="•"/>
            </a:pPr>
            <a:r>
              <a:rPr lang="fr-FR" dirty="0">
                <a:highlight>
                  <a:srgbClr val="FFFFFF"/>
                </a:highlight>
              </a:rPr>
              <a:t>124 au moins une page Wikipédia, si ce n’est pas le cas l’entité Wikidata a été identifié dans une base de données LOD.</a:t>
            </a:r>
          </a:p>
          <a:p>
            <a:pPr marL="285750" indent="-285750">
              <a:buFont typeface="Arial" panose="020B0604020202020204" pitchFamily="34" charset="0"/>
              <a:buChar char="•"/>
            </a:pPr>
            <a:endParaRPr lang="fr-FR" dirty="0">
              <a:highlight>
                <a:srgbClr val="FFFFFF"/>
              </a:highlight>
            </a:endParaRP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2709737212"/>
              </p:ext>
            </p:extLst>
          </p:nvPr>
        </p:nvGraphicFramePr>
        <p:xfrm>
          <a:off x="921399" y="284776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1546469565"/>
              </p:ext>
            </p:extLst>
          </p:nvPr>
        </p:nvGraphicFramePr>
        <p:xfrm>
          <a:off x="5578930" y="2896912"/>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descr="Logo&#10;&#10;Description automatically generated">
            <a:extLst>
              <a:ext uri="{FF2B5EF4-FFF2-40B4-BE49-F238E27FC236}">
                <a16:creationId xmlns:a16="http://schemas.microsoft.com/office/drawing/2014/main" id="{CE1ACA6C-0DFE-4111-A62D-84FB32564F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261070" y="834261"/>
            <a:ext cx="10984575" cy="4247317"/>
          </a:xfrm>
          <a:prstGeom prst="rect">
            <a:avLst/>
          </a:prstGeom>
          <a:noFill/>
        </p:spPr>
        <p:txBody>
          <a:bodyPr wrap="square" rtlCol="0">
            <a:spAutoFit/>
          </a:bodyPr>
          <a:lstStyle/>
          <a:p>
            <a:endParaRPr lang="fr-FR" dirty="0"/>
          </a:p>
          <a:p>
            <a:pPr marL="285750" indent="-285750">
              <a:buFont typeface="Arial" panose="020B0604020202020204" pitchFamily="34" charset="0"/>
              <a:buChar char="•"/>
            </a:pPr>
            <a:r>
              <a:rPr lang="fr-FR" dirty="0"/>
              <a:t>Des contributeurs différents par langue :</a:t>
            </a:r>
          </a:p>
          <a:p>
            <a:pPr lvl="1"/>
            <a:r>
              <a:rPr lang="fr-FR" dirty="0">
                <a:sym typeface="Wingdings" panose="05000000000000000000" pitchFamily="2" charset="2"/>
              </a:rPr>
              <a:t> 88% des articles haïtiens ont étés créés par le même contributeur -&gt; L’administrateur de Wikipédia </a:t>
            </a:r>
            <a:r>
              <a:rPr lang="fr-FR" dirty="0" err="1">
                <a:sym typeface="Wingdings" panose="05000000000000000000" pitchFamily="2" charset="2"/>
              </a:rPr>
              <a:t>Ht</a:t>
            </a:r>
            <a:endParaRPr lang="fr-FR" dirty="0">
              <a:sym typeface="Wingdings" panose="05000000000000000000" pitchFamily="2" charset="2"/>
            </a:endParaRPr>
          </a:p>
          <a:p>
            <a:pPr lvl="1"/>
            <a:r>
              <a:rPr lang="fr-FR" dirty="0">
                <a:sym typeface="Wingdings" panose="05000000000000000000" pitchFamily="2" charset="2"/>
              </a:rPr>
              <a:t> 4 contributeurs ont créés 30% des pages en français, pour une visibilité de la francophonie, belges, </a:t>
            </a:r>
            <a:r>
              <a:rPr lang="fr-FR" dirty="0" err="1">
                <a:sym typeface="Wingdings" panose="05000000000000000000" pitchFamily="2" charset="2"/>
              </a:rPr>
              <a:t>quebequois</a:t>
            </a:r>
            <a:r>
              <a:rPr lang="fr-FR" dirty="0">
                <a:sym typeface="Wingdings" panose="05000000000000000000" pitchFamily="2" charset="2"/>
              </a:rPr>
              <a:t>, souvent amateur d’art/littérature, universitaires ?</a:t>
            </a:r>
          </a:p>
          <a:p>
            <a:pPr lvl="1"/>
            <a:r>
              <a:rPr lang="fr-FR" dirty="0">
                <a:sym typeface="Wingdings" panose="05000000000000000000" pitchFamily="2" charset="2"/>
              </a:rPr>
              <a:t> 2 contributeurs sont à l’origine de 30% des pages en anglais : contributeurs canadien, étudiants haïtiens, </a:t>
            </a:r>
          </a:p>
          <a:p>
            <a:pPr marL="742950" lvl="1"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Concernant le référencement dans Wikipédia : </a:t>
            </a:r>
          </a:p>
          <a:p>
            <a:pPr lvl="1"/>
            <a:r>
              <a:rPr lang="fr-FR" dirty="0">
                <a:sym typeface="Wingdings" panose="05000000000000000000" pitchFamily="2" charset="2"/>
              </a:rPr>
              <a:t> Aucun article haïtien n’est pointé par d’autres articles</a:t>
            </a:r>
          </a:p>
          <a:p>
            <a:pPr lvl="1"/>
            <a:r>
              <a:rPr lang="fr-FR" dirty="0">
                <a:sym typeface="Wingdings" panose="05000000000000000000" pitchFamily="2" charset="2"/>
              </a:rPr>
              <a:t> Le Wikipédia français réfère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de mises à jour, les pages en français sont les plus dynamiques, suivies des pages anglaises, enfin haïtiennes.</a:t>
            </a:r>
          </a:p>
          <a:p>
            <a:pPr lvl="1"/>
            <a:r>
              <a:rPr lang="fr-FR" dirty="0">
                <a:sym typeface="Wingdings" panose="05000000000000000000" pitchFamily="2" charset="2"/>
              </a:rPr>
              <a:t> Les articles datent en moyenne d’il y a 9 à 10 ans, seulement 5% n’ont pas étés modifiés depuis. </a:t>
            </a:r>
          </a:p>
          <a:p>
            <a:pPr marL="285750"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pic>
        <p:nvPicPr>
          <p:cNvPr id="7" name="Picture 4">
            <a:extLst>
              <a:ext uri="{FF2B5EF4-FFF2-40B4-BE49-F238E27FC236}">
                <a16:creationId xmlns:a16="http://schemas.microsoft.com/office/drawing/2014/main" id="{2A887B28-4F7D-4EC1-A404-A5C613D8D65C}"/>
              </a:ext>
            </a:extLst>
          </p:cNvPr>
          <p:cNvPicPr>
            <a:picLocks noChangeAspect="1"/>
          </p:cNvPicPr>
          <p:nvPr/>
        </p:nvPicPr>
        <p:blipFill rotWithShape="1">
          <a:blip r:embed="rId2"/>
          <a:srcRect r="11597"/>
          <a:stretch/>
        </p:blipFill>
        <p:spPr>
          <a:xfrm>
            <a:off x="3581401" y="4786395"/>
            <a:ext cx="2743200" cy="1865138"/>
          </a:xfrm>
          <a:prstGeom prst="rect">
            <a:avLst/>
          </a:prstGeom>
        </p:spPr>
      </p:pic>
      <p:sp>
        <p:nvSpPr>
          <p:cNvPr id="8" name="Title 4">
            <a:extLst>
              <a:ext uri="{FF2B5EF4-FFF2-40B4-BE49-F238E27FC236}">
                <a16:creationId xmlns:a16="http://schemas.microsoft.com/office/drawing/2014/main" id="{F5894A7C-D09D-49D2-AFFF-510885F099F6}"/>
              </a:ext>
            </a:extLst>
          </p:cNvPr>
          <p:cNvSpPr txBox="1">
            <a:spLocks/>
          </p:cNvSpPr>
          <p:nvPr/>
        </p:nvSpPr>
        <p:spPr>
          <a:xfrm>
            <a:off x="311700" y="445025"/>
            <a:ext cx="8520600" cy="623400"/>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Wikipédia, un espace de décolonisation de l’espace numérique</a:t>
            </a:r>
          </a:p>
        </p:txBody>
      </p:sp>
      <p:pic>
        <p:nvPicPr>
          <p:cNvPr id="10" name="Picture 9">
            <a:extLst>
              <a:ext uri="{FF2B5EF4-FFF2-40B4-BE49-F238E27FC236}">
                <a16:creationId xmlns:a16="http://schemas.microsoft.com/office/drawing/2014/main" id="{5393C3A7-D017-4880-B17E-B127BC787ED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11" name="Picture 10" descr="Logo&#10;&#10;Description automatically generated">
            <a:extLst>
              <a:ext uri="{FF2B5EF4-FFF2-40B4-BE49-F238E27FC236}">
                <a16:creationId xmlns:a16="http://schemas.microsoft.com/office/drawing/2014/main" id="{AEFAB731-6758-40D7-BADB-AA890B96B8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7CF27E7-3140-4FC3-8F9A-6EC63EBF3C55}"/>
              </a:ext>
            </a:extLst>
          </p:cNvPr>
          <p:cNvSpPr>
            <a:spLocks noGrp="1"/>
          </p:cNvSpPr>
          <p:nvPr>
            <p:ph type="sldNum" sz="quarter" idx="12"/>
          </p:nvPr>
        </p:nvSpPr>
        <p:spPr/>
        <p:txBody>
          <a:bodyPr/>
          <a:lstStyle/>
          <a:p>
            <a:fld id="{4FAB73BC-B049-4115-A692-8D63A059BFB8}" type="slidenum">
              <a:rPr lang="en-US" smtClean="0"/>
              <a:pPr/>
              <a:t>49</a:t>
            </a:fld>
            <a:endParaRPr lang="en-US" dirty="0"/>
          </a:p>
        </p:txBody>
      </p:sp>
      <p:pic>
        <p:nvPicPr>
          <p:cNvPr id="3" name="Image 2" descr="IRAM-graph_simitxt">
            <a:extLst>
              <a:ext uri="{FF2B5EF4-FFF2-40B4-BE49-F238E27FC236}">
                <a16:creationId xmlns:a16="http://schemas.microsoft.com/office/drawing/2014/main" id="{BC813317-A02A-4356-A97B-CAD15253AD55}"/>
              </a:ext>
            </a:extLst>
          </p:cNvPr>
          <p:cNvPicPr/>
          <p:nvPr/>
        </p:nvPicPr>
        <p:blipFill rotWithShape="1">
          <a:blip r:embed="rId2">
            <a:extLst>
              <a:ext uri="{28A0092B-C50C-407E-A947-70E740481C1C}">
                <a14:useLocalDpi xmlns:a14="http://schemas.microsoft.com/office/drawing/2010/main" val="0"/>
              </a:ext>
            </a:extLst>
          </a:blip>
          <a:srcRect l="2944" t="3635" r="2014" b="3434"/>
          <a:stretch/>
        </p:blipFill>
        <p:spPr bwMode="auto">
          <a:xfrm>
            <a:off x="707028" y="1098640"/>
            <a:ext cx="5472547" cy="5314335"/>
          </a:xfrm>
          <a:prstGeom prst="rect">
            <a:avLst/>
          </a:prstGeom>
        </p:spPr>
      </p:pic>
      <p:pic>
        <p:nvPicPr>
          <p:cNvPr id="5" name="Picture 9">
            <a:extLst>
              <a:ext uri="{FF2B5EF4-FFF2-40B4-BE49-F238E27FC236}">
                <a16:creationId xmlns:a16="http://schemas.microsoft.com/office/drawing/2014/main" id="{7E1ADDFC-963C-4A93-BD26-AFD2DA13F34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sp>
        <p:nvSpPr>
          <p:cNvPr id="6" name="Title 4">
            <a:extLst>
              <a:ext uri="{FF2B5EF4-FFF2-40B4-BE49-F238E27FC236}">
                <a16:creationId xmlns:a16="http://schemas.microsoft.com/office/drawing/2014/main" id="{A4A24E80-6D96-494A-80A3-B4F7568A56B5}"/>
              </a:ext>
            </a:extLst>
          </p:cNvPr>
          <p:cNvSpPr txBox="1">
            <a:spLocks/>
          </p:cNvSpPr>
          <p:nvPr/>
        </p:nvSpPr>
        <p:spPr>
          <a:xfrm>
            <a:off x="311700" y="445025"/>
            <a:ext cx="8520600" cy="623400"/>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Espaces biographiques du SPLA et d’île en île</a:t>
            </a:r>
          </a:p>
        </p:txBody>
      </p:sp>
      <p:sp>
        <p:nvSpPr>
          <p:cNvPr id="4" name="TextBox 3">
            <a:extLst>
              <a:ext uri="{FF2B5EF4-FFF2-40B4-BE49-F238E27FC236}">
                <a16:creationId xmlns:a16="http://schemas.microsoft.com/office/drawing/2014/main" id="{1A68E672-8B9A-45A7-B165-353F48BCA205}"/>
              </a:ext>
            </a:extLst>
          </p:cNvPr>
          <p:cNvSpPr txBox="1"/>
          <p:nvPr/>
        </p:nvSpPr>
        <p:spPr>
          <a:xfrm>
            <a:off x="6179575" y="2372396"/>
            <a:ext cx="4378122" cy="3139321"/>
          </a:xfrm>
          <a:prstGeom prst="rect">
            <a:avLst/>
          </a:prstGeom>
          <a:noFill/>
        </p:spPr>
        <p:txBody>
          <a:bodyPr wrap="none" rtlCol="0">
            <a:spAutoFit/>
          </a:bodyPr>
          <a:lstStyle/>
          <a:p>
            <a:r>
              <a:rPr lang="fr-FR" dirty="0"/>
              <a:t>Analyse cooccurrences réalisé sur </a:t>
            </a:r>
          </a:p>
          <a:p>
            <a:r>
              <a:rPr lang="fr-FR" dirty="0"/>
              <a:t>le corpus TXM à l’aide d’</a:t>
            </a:r>
            <a:r>
              <a:rPr lang="fr-FR" dirty="0" err="1"/>
              <a:t>Iramuteq</a:t>
            </a:r>
            <a:endParaRPr lang="fr-FR" dirty="0"/>
          </a:p>
          <a:p>
            <a:endParaRPr lang="fr-FR" dirty="0"/>
          </a:p>
          <a:p>
            <a:r>
              <a:rPr lang="fr-FR" dirty="0"/>
              <a:t>Une description de la vie :</a:t>
            </a:r>
          </a:p>
          <a:p>
            <a:pPr marL="285750" indent="-285750">
              <a:buFontTx/>
              <a:buChar char="-"/>
            </a:pPr>
            <a:r>
              <a:rPr lang="fr-FR" dirty="0"/>
              <a:t>Le contexte de naissance </a:t>
            </a:r>
          </a:p>
          <a:p>
            <a:pPr marL="285750" indent="-285750">
              <a:buFontTx/>
              <a:buChar char="-"/>
            </a:pPr>
            <a:r>
              <a:rPr lang="fr-FR" dirty="0"/>
              <a:t>Le parcours académique</a:t>
            </a:r>
          </a:p>
          <a:p>
            <a:pPr marL="285750" indent="-285750">
              <a:buFontTx/>
              <a:buChar char="-"/>
            </a:pPr>
            <a:r>
              <a:rPr lang="fr-FR" dirty="0"/>
              <a:t>Les conditions d’accès à la vie littéraires</a:t>
            </a:r>
          </a:p>
          <a:p>
            <a:pPr marL="285750" indent="-285750">
              <a:buFontTx/>
              <a:buChar char="-"/>
            </a:pPr>
            <a:r>
              <a:rPr lang="fr-FR" dirty="0"/>
              <a:t>Décrivant le type de littérature exercé</a:t>
            </a:r>
          </a:p>
          <a:p>
            <a:pPr marL="285750" indent="-285750">
              <a:buFontTx/>
              <a:buChar char="-"/>
            </a:pPr>
            <a:endParaRPr lang="fr-FR" dirty="0"/>
          </a:p>
          <a:p>
            <a:pPr marL="285750" indent="-285750">
              <a:buFontTx/>
              <a:buChar char="-"/>
            </a:pPr>
            <a:endParaRPr lang="fr-FR" dirty="0"/>
          </a:p>
          <a:p>
            <a:pPr marL="285750" indent="-285750">
              <a:buFontTx/>
              <a:buChar char="-"/>
            </a:pPr>
            <a:endParaRPr lang="fr-FR" dirty="0"/>
          </a:p>
        </p:txBody>
      </p:sp>
      <p:pic>
        <p:nvPicPr>
          <p:cNvPr id="9" name="Graphic 8">
            <a:extLst>
              <a:ext uri="{FF2B5EF4-FFF2-40B4-BE49-F238E27FC236}">
                <a16:creationId xmlns:a16="http://schemas.microsoft.com/office/drawing/2014/main" id="{157C074B-D9B2-4325-8734-D123267702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35827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160060"/>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357285"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56B644-ED91-45A0-9BF0-FCAC5BD23B51}"/>
              </a:ext>
            </a:extLst>
          </p:cNvPr>
          <p:cNvSpPr>
            <a:spLocks noGrp="1"/>
          </p:cNvSpPr>
          <p:nvPr>
            <p:ph type="sldNum" sz="quarter" idx="12"/>
          </p:nvPr>
        </p:nvSpPr>
        <p:spPr/>
        <p:txBody>
          <a:bodyPr/>
          <a:lstStyle/>
          <a:p>
            <a:fld id="{4FAB73BC-B049-4115-A692-8D63A059BFB8}" type="slidenum">
              <a:rPr lang="en-US" smtClean="0"/>
              <a:pPr/>
              <a:t>50</a:t>
            </a:fld>
            <a:endParaRPr lang="en-US" dirty="0"/>
          </a:p>
        </p:txBody>
      </p:sp>
      <p:pic>
        <p:nvPicPr>
          <p:cNvPr id="4" name="Image 3" descr="IRAM-AFC_actives">
            <a:extLst>
              <a:ext uri="{FF2B5EF4-FFF2-40B4-BE49-F238E27FC236}">
                <a16:creationId xmlns:a16="http://schemas.microsoft.com/office/drawing/2014/main" id="{84BF6A7A-3337-4FE7-98C8-D42F1DABD9B3}"/>
              </a:ext>
            </a:extLst>
          </p:cNvPr>
          <p:cNvPicPr/>
          <p:nvPr/>
        </p:nvPicPr>
        <p:blipFill rotWithShape="1">
          <a:blip r:embed="rId2">
            <a:extLst>
              <a:ext uri="{28A0092B-C50C-407E-A947-70E740481C1C}">
                <a14:useLocalDpi xmlns:a14="http://schemas.microsoft.com/office/drawing/2010/main" val="0"/>
              </a:ext>
            </a:extLst>
          </a:blip>
          <a:srcRect t="13378" r="5576" b="965"/>
          <a:stretch/>
        </p:blipFill>
        <p:spPr bwMode="auto">
          <a:xfrm>
            <a:off x="3891506" y="1160215"/>
            <a:ext cx="7090625" cy="5697785"/>
          </a:xfrm>
          <a:prstGeom prst="rect">
            <a:avLst/>
          </a:prstGeom>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443E4815-1DF5-4200-A52C-9BDD08BA0962}"/>
              </a:ext>
            </a:extLst>
          </p:cNvPr>
          <p:cNvSpPr txBox="1">
            <a:spLocks/>
          </p:cNvSpPr>
          <p:nvPr/>
        </p:nvSpPr>
        <p:spPr>
          <a:xfrm>
            <a:off x="311700" y="445025"/>
            <a:ext cx="8520600" cy="623400"/>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Espaces biographiques du SPLA et d’île en île</a:t>
            </a:r>
          </a:p>
        </p:txBody>
      </p:sp>
      <p:pic>
        <p:nvPicPr>
          <p:cNvPr id="6" name="Picture 5">
            <a:extLst>
              <a:ext uri="{FF2B5EF4-FFF2-40B4-BE49-F238E27FC236}">
                <a16:creationId xmlns:a16="http://schemas.microsoft.com/office/drawing/2014/main" id="{ABAA70DE-247D-4A86-A39D-F1F94C2A94B9}"/>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8" name="Rectangle 7">
            <a:extLst>
              <a:ext uri="{FF2B5EF4-FFF2-40B4-BE49-F238E27FC236}">
                <a16:creationId xmlns:a16="http://schemas.microsoft.com/office/drawing/2014/main" id="{6199203A-DD6A-4948-A84D-0FFA1F52D799}"/>
              </a:ext>
            </a:extLst>
          </p:cNvPr>
          <p:cNvSpPr/>
          <p:nvPr/>
        </p:nvSpPr>
        <p:spPr>
          <a:xfrm>
            <a:off x="473386" y="1584129"/>
            <a:ext cx="3121367" cy="646331"/>
          </a:xfrm>
          <a:prstGeom prst="rect">
            <a:avLst/>
          </a:prstGeom>
        </p:spPr>
        <p:txBody>
          <a:bodyPr wrap="none">
            <a:spAutoFit/>
          </a:bodyPr>
          <a:lstStyle/>
          <a:p>
            <a:r>
              <a:rPr lang="fr-FR" dirty="0">
                <a:latin typeface="TimesNewRomanPSMT"/>
              </a:rPr>
              <a:t>classification de Max </a:t>
            </a:r>
            <a:r>
              <a:rPr lang="fr-FR" dirty="0" err="1">
                <a:latin typeface="TimesNewRomanPSMT"/>
              </a:rPr>
              <a:t>Reinert</a:t>
            </a:r>
            <a:r>
              <a:rPr lang="fr-FR" dirty="0">
                <a:latin typeface="TimesNewRomanPSMT"/>
              </a:rPr>
              <a:t> et</a:t>
            </a:r>
          </a:p>
          <a:p>
            <a:r>
              <a:rPr lang="fr-FR" dirty="0"/>
              <a:t>AFC sur variables actives</a:t>
            </a:r>
          </a:p>
        </p:txBody>
      </p:sp>
      <p:pic>
        <p:nvPicPr>
          <p:cNvPr id="10" name="Picture 9">
            <a:extLst>
              <a:ext uri="{FF2B5EF4-FFF2-40B4-BE49-F238E27FC236}">
                <a16:creationId xmlns:a16="http://schemas.microsoft.com/office/drawing/2014/main" id="{B659D045-4C84-4FB7-A8A1-B85F46E84C7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1" name="Graphic 10">
            <a:extLst>
              <a:ext uri="{FF2B5EF4-FFF2-40B4-BE49-F238E27FC236}">
                <a16:creationId xmlns:a16="http://schemas.microsoft.com/office/drawing/2014/main" id="{22C888D3-3B5D-4BDC-98BE-3489C5E121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9302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5" name="Image 4" descr="IRAM-AFC_illustratives">
            <a:extLst>
              <a:ext uri="{FF2B5EF4-FFF2-40B4-BE49-F238E27FC236}">
                <a16:creationId xmlns:a16="http://schemas.microsoft.com/office/drawing/2014/main" id="{1D1898D6-5C71-4201-BDD6-5C3B3839618A}"/>
              </a:ext>
            </a:extLst>
          </p:cNvPr>
          <p:cNvPicPr/>
          <p:nvPr/>
        </p:nvPicPr>
        <p:blipFill rotWithShape="1">
          <a:blip r:embed="rId2">
            <a:extLst>
              <a:ext uri="{28A0092B-C50C-407E-A947-70E740481C1C}">
                <a14:useLocalDpi xmlns:a14="http://schemas.microsoft.com/office/drawing/2010/main" val="0"/>
              </a:ext>
            </a:extLst>
          </a:blip>
          <a:srcRect t="13100" r="5222" b="974"/>
          <a:stretch/>
        </p:blipFill>
        <p:spPr bwMode="auto">
          <a:xfrm>
            <a:off x="3952568" y="1877961"/>
            <a:ext cx="5492998" cy="4980030"/>
          </a:xfrm>
          <a:prstGeom prst="rect">
            <a:avLst/>
          </a:prstGeom>
          <a:extLst>
            <a:ext uri="{53640926-AAD7-44D8-BBD7-CCE9431645EC}">
              <a14:shadowObscured xmlns:a14="http://schemas.microsoft.com/office/drawing/2010/main"/>
            </a:ext>
          </a:extLst>
        </p:spPr>
      </p:pic>
      <p:sp>
        <p:nvSpPr>
          <p:cNvPr id="6" name="Title 4">
            <a:extLst>
              <a:ext uri="{FF2B5EF4-FFF2-40B4-BE49-F238E27FC236}">
                <a16:creationId xmlns:a16="http://schemas.microsoft.com/office/drawing/2014/main" id="{D8D92734-F3A6-4DFD-A9C9-9E66F3F763A5}"/>
              </a:ext>
            </a:extLst>
          </p:cNvPr>
          <p:cNvSpPr txBox="1">
            <a:spLocks/>
          </p:cNvSpPr>
          <p:nvPr/>
        </p:nvSpPr>
        <p:spPr>
          <a:xfrm>
            <a:off x="311700" y="445025"/>
            <a:ext cx="8520600" cy="623400"/>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latin typeface="TimesNewRomanPSMT"/>
              </a:rPr>
              <a:t>Une description différente selon la source biographique</a:t>
            </a:r>
            <a:endParaRPr lang="fr-FR" dirty="0"/>
          </a:p>
        </p:txBody>
      </p:sp>
      <p:pic>
        <p:nvPicPr>
          <p:cNvPr id="7" name="Picture 6">
            <a:extLst>
              <a:ext uri="{FF2B5EF4-FFF2-40B4-BE49-F238E27FC236}">
                <a16:creationId xmlns:a16="http://schemas.microsoft.com/office/drawing/2014/main" id="{503784D8-23E1-467D-8483-019BA34A772E}"/>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9" name="Rectangle 8">
            <a:extLst>
              <a:ext uri="{FF2B5EF4-FFF2-40B4-BE49-F238E27FC236}">
                <a16:creationId xmlns:a16="http://schemas.microsoft.com/office/drawing/2014/main" id="{0554D4B9-228C-4004-B15E-57E34B64FF81}"/>
              </a:ext>
            </a:extLst>
          </p:cNvPr>
          <p:cNvSpPr/>
          <p:nvPr/>
        </p:nvSpPr>
        <p:spPr>
          <a:xfrm>
            <a:off x="473386" y="1584129"/>
            <a:ext cx="3418120" cy="646331"/>
          </a:xfrm>
          <a:prstGeom prst="rect">
            <a:avLst/>
          </a:prstGeom>
        </p:spPr>
        <p:txBody>
          <a:bodyPr wrap="square">
            <a:spAutoFit/>
          </a:bodyPr>
          <a:lstStyle/>
          <a:p>
            <a:r>
              <a:rPr lang="fr-FR" dirty="0">
                <a:latin typeface="TimesNewRomanPSMT"/>
              </a:rPr>
              <a:t>classification de Max </a:t>
            </a:r>
            <a:r>
              <a:rPr lang="fr-FR" dirty="0" err="1">
                <a:latin typeface="TimesNewRomanPSMT"/>
              </a:rPr>
              <a:t>Reinert</a:t>
            </a:r>
            <a:r>
              <a:rPr lang="fr-FR" dirty="0">
                <a:latin typeface="TimesNewRomanPSMT"/>
              </a:rPr>
              <a:t> et</a:t>
            </a:r>
          </a:p>
          <a:p>
            <a:r>
              <a:rPr lang="fr-FR" dirty="0"/>
              <a:t>AFC sur variables illustratives</a:t>
            </a:r>
          </a:p>
        </p:txBody>
      </p:sp>
      <p:pic>
        <p:nvPicPr>
          <p:cNvPr id="11" name="Picture 9">
            <a:extLst>
              <a:ext uri="{FF2B5EF4-FFF2-40B4-BE49-F238E27FC236}">
                <a16:creationId xmlns:a16="http://schemas.microsoft.com/office/drawing/2014/main" id="{A3459BB5-EFBF-496A-AB4F-354BF906E848}"/>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2" name="Graphic 11">
            <a:extLst>
              <a:ext uri="{FF2B5EF4-FFF2-40B4-BE49-F238E27FC236}">
                <a16:creationId xmlns:a16="http://schemas.microsoft.com/office/drawing/2014/main" id="{B4A4703C-7B78-41DA-B23B-EEA71F32683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19D613B-C772-4880-BE47-FBDC7E14A47B}"/>
              </a:ext>
            </a:extLst>
          </p:cNvPr>
          <p:cNvSpPr>
            <a:spLocks noGrp="1"/>
          </p:cNvSpPr>
          <p:nvPr>
            <p:ph type="sldNum" sz="quarter" idx="12"/>
          </p:nvPr>
        </p:nvSpPr>
        <p:spPr/>
        <p:txBody>
          <a:bodyPr/>
          <a:lstStyle/>
          <a:p>
            <a:fld id="{4FAB73BC-B049-4115-A692-8D63A059BFB8}" type="slidenum">
              <a:rPr lang="en-US" smtClean="0"/>
              <a:t>52</a:t>
            </a:fld>
            <a:endParaRPr lang="en-US" dirty="0"/>
          </a:p>
        </p:txBody>
      </p:sp>
      <p:sp>
        <p:nvSpPr>
          <p:cNvPr id="8" name="ZoneTexte 7">
            <a:extLst>
              <a:ext uri="{FF2B5EF4-FFF2-40B4-BE49-F238E27FC236}">
                <a16:creationId xmlns:a16="http://schemas.microsoft.com/office/drawing/2014/main" id="{507F0C12-F3C2-42D6-9D34-DF9F2946653C}"/>
              </a:ext>
            </a:extLst>
          </p:cNvPr>
          <p:cNvSpPr txBox="1"/>
          <p:nvPr/>
        </p:nvSpPr>
        <p:spPr>
          <a:xfrm>
            <a:off x="562900" y="1183600"/>
            <a:ext cx="9733548" cy="923330"/>
          </a:xfrm>
          <a:prstGeom prst="rect">
            <a:avLst/>
          </a:prstGeom>
          <a:noFill/>
        </p:spPr>
        <p:txBody>
          <a:bodyPr wrap="square" rtlCol="0">
            <a:spAutoFit/>
          </a:bodyPr>
          <a:lstStyle/>
          <a:p>
            <a:pPr marL="285750" indent="-285750">
              <a:buFont typeface="Arial" panose="020B0604020202020204" pitchFamily="34" charset="0"/>
              <a:buChar char="•"/>
            </a:pPr>
            <a:r>
              <a:rPr lang="fr-FR" dirty="0"/>
              <a:t>Le quart des notices d’</a:t>
            </a:r>
            <a:r>
              <a:rPr lang="fr-FR" i="1" dirty="0"/>
              <a:t>île-en-île</a:t>
            </a:r>
            <a:r>
              <a:rPr lang="fr-FR" dirty="0"/>
              <a:t> a été rédigé par une dizaine d’individus :</a:t>
            </a: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endParaRPr lang="fr-FR" dirty="0">
              <a:sym typeface="Wingdings" panose="05000000000000000000" pitchFamily="2" charset="2"/>
            </a:endParaRPr>
          </a:p>
        </p:txBody>
      </p:sp>
      <p:pic>
        <p:nvPicPr>
          <p:cNvPr id="10" name="Picture 9">
            <a:extLst>
              <a:ext uri="{FF2B5EF4-FFF2-40B4-BE49-F238E27FC236}">
                <a16:creationId xmlns:a16="http://schemas.microsoft.com/office/drawing/2014/main" id="{2D317BA4-D426-481A-A971-114D48E3DF4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288026"/>
            <a:ext cx="1209868" cy="5068324"/>
          </a:xfrm>
          <a:prstGeom prst="rect">
            <a:avLst/>
          </a:prstGeom>
        </p:spPr>
      </p:pic>
      <p:sp>
        <p:nvSpPr>
          <p:cNvPr id="5" name="Title 1">
            <a:extLst>
              <a:ext uri="{FF2B5EF4-FFF2-40B4-BE49-F238E27FC236}">
                <a16:creationId xmlns:a16="http://schemas.microsoft.com/office/drawing/2014/main" id="{163EDED6-4EF5-4D96-8CDE-44D265E09C2E}"/>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Analyse des contributeurs biographes d’île-en-ile </a:t>
            </a:r>
          </a:p>
        </p:txBody>
      </p:sp>
      <p:pic>
        <p:nvPicPr>
          <p:cNvPr id="2" name="Picture 1">
            <a:extLst>
              <a:ext uri="{FF2B5EF4-FFF2-40B4-BE49-F238E27FC236}">
                <a16:creationId xmlns:a16="http://schemas.microsoft.com/office/drawing/2014/main" id="{A193091F-1E66-4B28-84EF-35B62D80279D}"/>
              </a:ext>
            </a:extLst>
          </p:cNvPr>
          <p:cNvPicPr>
            <a:picLocks noChangeAspect="1"/>
          </p:cNvPicPr>
          <p:nvPr/>
        </p:nvPicPr>
        <p:blipFill>
          <a:blip r:embed="rId3"/>
          <a:stretch>
            <a:fillRect/>
          </a:stretch>
        </p:blipFill>
        <p:spPr>
          <a:xfrm>
            <a:off x="2237976" y="1645265"/>
            <a:ext cx="5653179" cy="3223137"/>
          </a:xfrm>
          <a:prstGeom prst="rect">
            <a:avLst/>
          </a:prstGeom>
        </p:spPr>
      </p:pic>
      <p:pic>
        <p:nvPicPr>
          <p:cNvPr id="9" name="Graphic 8">
            <a:extLst>
              <a:ext uri="{FF2B5EF4-FFF2-40B4-BE49-F238E27FC236}">
                <a16:creationId xmlns:a16="http://schemas.microsoft.com/office/drawing/2014/main" id="{025E6954-EC60-4025-A2A9-5D7A972F1C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81744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F50B-A776-4212-8315-FE55DCCE968F}"/>
              </a:ext>
            </a:extLst>
          </p:cNvPr>
          <p:cNvSpPr>
            <a:spLocks noGrp="1"/>
          </p:cNvSpPr>
          <p:nvPr>
            <p:ph type="title"/>
          </p:nvPr>
        </p:nvSpPr>
        <p:spPr/>
        <p:txBody>
          <a:bodyPr>
            <a:normAutofit/>
          </a:bodyPr>
          <a:lstStyle/>
          <a:p>
            <a:r>
              <a:rPr lang="fr-FR" sz="4000"/>
              <a:t>Du côté du contenu web fournis par île-en-île</a:t>
            </a:r>
            <a:endParaRPr lang="fr-FR" sz="4000" dirty="0"/>
          </a:p>
        </p:txBody>
      </p:sp>
      <p:sp>
        <p:nvSpPr>
          <p:cNvPr id="3" name="Slide Number Placeholder 2">
            <a:extLst>
              <a:ext uri="{FF2B5EF4-FFF2-40B4-BE49-F238E27FC236}">
                <a16:creationId xmlns:a16="http://schemas.microsoft.com/office/drawing/2014/main" id="{895DBC37-2867-4FBB-AF8F-E630A1B615A3}"/>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4" name="Picture 3">
            <a:extLst>
              <a:ext uri="{FF2B5EF4-FFF2-40B4-BE49-F238E27FC236}">
                <a16:creationId xmlns:a16="http://schemas.microsoft.com/office/drawing/2014/main" id="{6A985E86-EB74-4B52-82B3-CF68D9881502}"/>
              </a:ext>
            </a:extLst>
          </p:cNvPr>
          <p:cNvPicPr>
            <a:picLocks noChangeAspect="1"/>
          </p:cNvPicPr>
          <p:nvPr/>
        </p:nvPicPr>
        <p:blipFill>
          <a:blip r:embed="rId2"/>
          <a:stretch>
            <a:fillRect/>
          </a:stretch>
        </p:blipFill>
        <p:spPr>
          <a:xfrm>
            <a:off x="1903617" y="1408778"/>
            <a:ext cx="7230833" cy="3182887"/>
          </a:xfrm>
          <a:prstGeom prst="rect">
            <a:avLst/>
          </a:prstGeom>
        </p:spPr>
      </p:pic>
      <p:pic>
        <p:nvPicPr>
          <p:cNvPr id="6" name="Picture 5">
            <a:extLst>
              <a:ext uri="{FF2B5EF4-FFF2-40B4-BE49-F238E27FC236}">
                <a16:creationId xmlns:a16="http://schemas.microsoft.com/office/drawing/2014/main" id="{7C7ABFBE-0EF4-49FF-9EA5-34DE4F02A28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238865"/>
            <a:ext cx="1209868" cy="5117485"/>
          </a:xfrm>
          <a:prstGeom prst="rect">
            <a:avLst/>
          </a:prstGeom>
        </p:spPr>
      </p:pic>
      <p:pic>
        <p:nvPicPr>
          <p:cNvPr id="7" name="Graphic 6">
            <a:extLst>
              <a:ext uri="{FF2B5EF4-FFF2-40B4-BE49-F238E27FC236}">
                <a16:creationId xmlns:a16="http://schemas.microsoft.com/office/drawing/2014/main" id="{E94DA16F-5002-43FC-B1D1-1131534DF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228600"/>
            <a:ext cx="796907" cy="796907"/>
          </a:xfrm>
          <a:prstGeom prst="rect">
            <a:avLst/>
          </a:prstGeom>
        </p:spPr>
      </p:pic>
    </p:spTree>
    <p:extLst>
      <p:ext uri="{BB962C8B-B14F-4D97-AF65-F5344CB8AC3E}">
        <p14:creationId xmlns:p14="http://schemas.microsoft.com/office/powerpoint/2010/main" val="394512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75894"/>
            <a:ext cx="10515600" cy="794935"/>
          </a:xfrm>
        </p:spPr>
        <p:txBody>
          <a:bodyPr>
            <a:normAutofit fontScale="90000"/>
          </a:bodyPr>
          <a:lstStyle/>
          <a:p>
            <a:r>
              <a:rPr lang="fr-FR" sz="4000" dirty="0"/>
              <a:t>Mieux décrire un espace émergeant et ses acteurs</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516323"/>
            <a:ext cx="10515600" cy="1113627"/>
          </a:xfrm>
        </p:spPr>
        <p:txBody>
          <a:bodyPr>
            <a:normAutofit fontScale="92500" lnSpcReduction="20000"/>
          </a:bodyPr>
          <a:lstStyle/>
          <a:p>
            <a:r>
              <a:rPr lang="fr-FR" sz="2000" dirty="0"/>
              <a:t>La description biographique des acteurs émergeants est souvent textuelle et contient de nombreuses informations intéressantes, exemples des dates de naissance et mort. </a:t>
            </a:r>
          </a:p>
          <a:p>
            <a:r>
              <a:rPr lang="fr-FR" sz="2000" dirty="0"/>
              <a:t>Cependant le discours biographique est suffisamment normé pour pouvoir imaginer extraire des caractéristiques à partir de routines discursives.</a:t>
            </a:r>
          </a:p>
        </p:txBody>
      </p:sp>
      <p:sp>
        <p:nvSpPr>
          <p:cNvPr id="14" name="TextBox 13">
            <a:extLst>
              <a:ext uri="{FF2B5EF4-FFF2-40B4-BE49-F238E27FC236}">
                <a16:creationId xmlns:a16="http://schemas.microsoft.com/office/drawing/2014/main" id="{C2B9AE10-C5ED-4C28-8496-4B8E82D8D73E}"/>
              </a:ext>
            </a:extLst>
          </p:cNvPr>
          <p:cNvSpPr txBox="1"/>
          <p:nvPr/>
        </p:nvSpPr>
        <p:spPr>
          <a:xfrm>
            <a:off x="4542804" y="3136601"/>
            <a:ext cx="6439327" cy="369332"/>
          </a:xfrm>
          <a:prstGeom prst="rect">
            <a:avLst/>
          </a:prstGeom>
          <a:solidFill>
            <a:srgbClr val="44546A"/>
          </a:solidFill>
        </p:spPr>
        <p:txBody>
          <a:bodyPr wrap="none" rtlCol="0">
            <a:spAutoFit/>
          </a:bodyPr>
          <a:lstStyle/>
          <a:p>
            <a:r>
              <a:rPr lang="fr-FR" dirty="0">
                <a:solidFill>
                  <a:schemeClr val="bg1"/>
                </a:solidFill>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599894" y="4055963"/>
            <a:ext cx="7920729" cy="767518"/>
          </a:xfrm>
          <a:prstGeom prst="rect">
            <a:avLst/>
          </a:prstGeom>
          <a:noFill/>
        </p:spPr>
        <p:txBody>
          <a:bodyPr wrap="square" rtlCol="0">
            <a:spAutoFit/>
          </a:bodyPr>
          <a:lstStyle/>
          <a:p>
            <a:pPr>
              <a:lnSpc>
                <a:spcPct val="114000"/>
              </a:lnSpc>
            </a:pPr>
            <a:r>
              <a:rPr lang="fr-FR" sz="2000" dirty="0"/>
              <a:t>Quels peuvent être les autres apports du TAL?</a:t>
            </a:r>
          </a:p>
          <a:p>
            <a:pPr marL="285750" indent="-285750">
              <a:lnSpc>
                <a:spcPct val="114000"/>
              </a:lnSpc>
              <a:buFont typeface="Arial" panose="020B0604020202020204" pitchFamily="34" charset="0"/>
              <a:buChar char="•"/>
            </a:pPr>
            <a:r>
              <a:rPr lang="fr-FR" sz="2000" dirty="0"/>
              <a:t>Repérage d’entités nommées : lieux, noms propres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fld id="{6113E31D-E2AB-40D1-8B51-AFA5AFEF393A}" type="slidenum">
              <a:rPr lang="en-US" smtClean="0"/>
              <a:t>54</a:t>
            </a:fld>
            <a:endParaRPr lang="en-US" dirty="0"/>
          </a:p>
        </p:txBody>
      </p:sp>
      <p:pic>
        <p:nvPicPr>
          <p:cNvPr id="7" name="Graphic 6">
            <a:extLst>
              <a:ext uri="{FF2B5EF4-FFF2-40B4-BE49-F238E27FC236}">
                <a16:creationId xmlns:a16="http://schemas.microsoft.com/office/drawing/2014/main" id="{DAB38716-0DA0-4608-803A-B69A16BA639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28005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1325563"/>
          </a:xfrm>
        </p:spPr>
        <p:txBody>
          <a:bodyPr>
            <a:normAutofit/>
          </a:bodyPr>
          <a:lstStyle/>
          <a:p>
            <a:r>
              <a:rPr lang="fr-FR" sz="4000" dirty="0"/>
              <a:t>Utilisation du TAL pour obtenir des données biographiques…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202329" y="2055822"/>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63561"/>
            <a:ext cx="1209868" cy="5392789"/>
          </a:xfrm>
          <a:prstGeom prst="rect">
            <a:avLst/>
          </a:prstGeom>
        </p:spPr>
      </p:pic>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55</a:t>
            </a:fld>
            <a:endParaRPr lang="en-US" dirty="0"/>
          </a:p>
        </p:txBody>
      </p:sp>
      <p:pic>
        <p:nvPicPr>
          <p:cNvPr id="7" name="Graphic 6">
            <a:extLst>
              <a:ext uri="{FF2B5EF4-FFF2-40B4-BE49-F238E27FC236}">
                <a16:creationId xmlns:a16="http://schemas.microsoft.com/office/drawing/2014/main" id="{247B4187-CA38-4923-980E-C45E1A2E85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4769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fontScale="90000"/>
          </a:bodyPr>
          <a:lstStyle/>
          <a:p>
            <a:r>
              <a:rPr lang="fr-FR" sz="4000" dirty="0"/>
              <a:t>Utilisation du TAL pour lier les biographies sur des entités plus vastes…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02890"/>
            <a:ext cx="1209868" cy="5353460"/>
          </a:xfrm>
          <a:prstGeom prst="rect">
            <a:avLst/>
          </a:prstGeom>
        </p:spPr>
      </p:pic>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56</a:t>
            </a:fld>
            <a:endParaRPr lang="en-US" dirty="0"/>
          </a:p>
        </p:txBody>
      </p:sp>
      <p:pic>
        <p:nvPicPr>
          <p:cNvPr id="12" name="Graphic 11">
            <a:extLst>
              <a:ext uri="{FF2B5EF4-FFF2-40B4-BE49-F238E27FC236}">
                <a16:creationId xmlns:a16="http://schemas.microsoft.com/office/drawing/2014/main" id="{E20FDEE7-C79F-4148-8F02-9FF0AD7ED6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12506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Un espace encore inconnu : </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02890"/>
            <a:ext cx="1209868" cy="5353460"/>
          </a:xfrm>
          <a:prstGeom prst="rect">
            <a:avLst/>
          </a:prstGeom>
        </p:spPr>
      </p:pic>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57</a:t>
            </a:fld>
            <a:endParaRPr lang="en-US" dirty="0"/>
          </a:p>
        </p:txBody>
      </p:sp>
      <p:pic>
        <p:nvPicPr>
          <p:cNvPr id="12" name="Graphic 11">
            <a:extLst>
              <a:ext uri="{FF2B5EF4-FFF2-40B4-BE49-F238E27FC236}">
                <a16:creationId xmlns:a16="http://schemas.microsoft.com/office/drawing/2014/main" id="{E20FDEE7-C79F-4148-8F02-9FF0AD7ED6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
        <p:nvSpPr>
          <p:cNvPr id="7" name="Content Placeholder 6">
            <a:extLst>
              <a:ext uri="{FF2B5EF4-FFF2-40B4-BE49-F238E27FC236}">
                <a16:creationId xmlns:a16="http://schemas.microsoft.com/office/drawing/2014/main" id="{5A3F0D4D-F3B0-4895-B23C-94296301E7CC}"/>
              </a:ext>
            </a:extLst>
          </p:cNvPr>
          <p:cNvSpPr>
            <a:spLocks noGrp="1"/>
          </p:cNvSpPr>
          <p:nvPr>
            <p:ph idx="1"/>
          </p:nvPr>
        </p:nvSpPr>
        <p:spPr/>
        <p:txBody>
          <a:bodyPr/>
          <a:lstStyle/>
          <a:p>
            <a:r>
              <a:rPr lang="fr-FR" dirty="0"/>
              <a:t>La porte fermée de </a:t>
            </a:r>
            <a:r>
              <a:rPr lang="fr-FR" dirty="0" err="1"/>
              <a:t>facebook</a:t>
            </a:r>
            <a:endParaRPr lang="fr-FR" dirty="0"/>
          </a:p>
          <a:p>
            <a:r>
              <a:rPr lang="fr-FR" dirty="0"/>
              <a:t>Twitter, un espace littéraire à 280 caractère ? </a:t>
            </a:r>
            <a:r>
              <a:rPr lang="fr-FR" dirty="0">
                <a:hlinkClick r:id="rId5"/>
              </a:rPr>
              <a:t>#covidpoème</a:t>
            </a:r>
            <a:endParaRPr lang="fr-FR" dirty="0"/>
          </a:p>
          <a:p>
            <a:r>
              <a:rPr lang="fr-FR" dirty="0" err="1"/>
              <a:t>Inkitt</a:t>
            </a:r>
            <a:r>
              <a:rPr lang="fr-FR" dirty="0"/>
              <a:t> / Wattpad des plateformes littéraires sociales</a:t>
            </a:r>
          </a:p>
          <a:p>
            <a:endParaRPr lang="fr-FR" dirty="0"/>
          </a:p>
          <a:p>
            <a:endParaRPr lang="fr-FR" dirty="0"/>
          </a:p>
        </p:txBody>
      </p:sp>
    </p:spTree>
    <p:extLst>
      <p:ext uri="{BB962C8B-B14F-4D97-AF65-F5344CB8AC3E}">
        <p14:creationId xmlns:p14="http://schemas.microsoft.com/office/powerpoint/2010/main" val="34343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Retour d’expérience</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7732089" y="1720835"/>
            <a:ext cx="4500222" cy="3416320"/>
          </a:xfrm>
          <a:prstGeom prst="rect">
            <a:avLst/>
          </a:prstGeom>
        </p:spPr>
        <p:txBody>
          <a:bodyPr wrap="square">
            <a:spAutoFit/>
          </a:bodyPr>
          <a:lstStyle/>
          <a:p>
            <a:pPr marL="285750" indent="-285750">
              <a:buFont typeface="Arial" panose="020B0604020202020204" pitchFamily="34" charset="0"/>
              <a:buChar char="•"/>
            </a:pPr>
            <a:r>
              <a:rPr lang="fr-FR" dirty="0"/>
              <a:t>Un travail généralisable, du local au global.</a:t>
            </a:r>
          </a:p>
          <a:p>
            <a:endParaRPr lang="fr-FR" dirty="0"/>
          </a:p>
          <a:p>
            <a:pPr marL="285750" indent="-285750">
              <a:buFont typeface="Arial" panose="020B0604020202020204" pitchFamily="34" charset="0"/>
              <a:buChar char="•"/>
            </a:pPr>
            <a:r>
              <a:rPr lang="fr-FR" dirty="0"/>
              <a:t>Modèle flexible, possibilité d’ajouter de nouvelles sources d’informations : données du </a:t>
            </a:r>
            <a:r>
              <a:rPr lang="fr-FR"/>
              <a:t>Web social, </a:t>
            </a:r>
            <a:r>
              <a:rPr lang="fr-FR" dirty="0"/>
              <a:t>etc.</a:t>
            </a:r>
          </a:p>
          <a:p>
            <a:endParaRPr lang="fr-FR" dirty="0"/>
          </a:p>
          <a:p>
            <a:pPr marL="285750" indent="-285750">
              <a:buFont typeface="Arial" panose="020B0604020202020204" pitchFamily="34" charset="0"/>
              <a:buChar char="•"/>
            </a:pPr>
            <a:r>
              <a:rPr lang="fr-FR" dirty="0"/>
              <a:t>Des identifications de nouveaux auteurs grâce au processus d’enrichissement.</a:t>
            </a:r>
          </a:p>
          <a:p>
            <a:endParaRPr lang="fr-FR" dirty="0"/>
          </a:p>
          <a:p>
            <a:pPr marL="285750" indent="-285750">
              <a:buFont typeface="Arial" panose="020B0604020202020204" pitchFamily="34" charset="0"/>
              <a:buChar char="•"/>
            </a:pPr>
            <a:r>
              <a:rPr lang="fr-FR" dirty="0"/>
              <a:t>Il s’agit ici d’une première étape d’un projet qui a encore tout à définir.</a:t>
            </a: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fld id="{4FAB73BC-B049-4115-A692-8D63A059BFB8}" type="slidenum">
              <a:rPr lang="en-US" smtClean="0"/>
              <a:t>59</a:t>
            </a:fld>
            <a:endParaRPr lang="en-US" dirty="0"/>
          </a:p>
        </p:txBody>
      </p:sp>
    </p:spTree>
    <p:extLst>
      <p:ext uri="{BB962C8B-B14F-4D97-AF65-F5344CB8AC3E}">
        <p14:creationId xmlns:p14="http://schemas.microsoft.com/office/powerpoint/2010/main" val="11164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27892" y="212259"/>
            <a:ext cx="8725907" cy="794935"/>
          </a:xfrm>
        </p:spPr>
        <p:txBody>
          <a:bodyPr>
            <a:normAutofit/>
          </a:bodyPr>
          <a:lstStyle/>
          <a:p>
            <a:r>
              <a:rPr lang="fr-FR" sz="4000" dirty="0"/>
              <a:t>Cartographier le Web et le visualiser…</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430" y="5099393"/>
            <a:ext cx="5675235" cy="1360090"/>
          </a:xfrm>
          <a:prstGeom prst="rect">
            <a:avLst/>
          </a:prstGeom>
        </p:spPr>
      </p:pic>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6492200" y="4461803"/>
            <a:ext cx="4045916" cy="369332"/>
          </a:xfrm>
          <a:prstGeom prst="rect">
            <a:avLst/>
          </a:prstGeom>
          <a:noFill/>
        </p:spPr>
        <p:txBody>
          <a:bodyPr wrap="none" rtlCol="0">
            <a:spAutoFit/>
          </a:bodyPr>
          <a:lstStyle/>
          <a:p>
            <a:r>
              <a:rPr lang="fr-FR" dirty="0"/>
              <a:t>Parcours d’acteurs physico-numérique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5"/>
          <a:stretch>
            <a:fillRect/>
          </a:stretch>
        </p:blipFill>
        <p:spPr>
          <a:xfrm>
            <a:off x="7079309" y="1912771"/>
            <a:ext cx="2743200" cy="1383738"/>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818563" y="1570249"/>
            <a:ext cx="3118161" cy="369332"/>
          </a:xfrm>
          <a:prstGeom prst="rect">
            <a:avLst/>
          </a:prstGeom>
          <a:noFill/>
        </p:spPr>
        <p:txBody>
          <a:bodyPr wrap="none" rtlCol="0">
            <a:spAutoFit/>
          </a:bodyPr>
          <a:lstStyle/>
          <a:p>
            <a:r>
              <a:rPr lang="fr-FR" dirty="0"/>
              <a:t>Lecture distante de contenus ?</a:t>
            </a:r>
          </a:p>
        </p:txBody>
      </p:sp>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4" name="Picture 13">
            <a:extLst>
              <a:ext uri="{FF2B5EF4-FFF2-40B4-BE49-F238E27FC236}">
                <a16:creationId xmlns:a16="http://schemas.microsoft.com/office/drawing/2014/main" id="{1F98F673-12AF-40DF-96D9-4BC660CFD142}"/>
              </a:ext>
            </a:extLst>
          </p:cNvPr>
          <p:cNvPicPr>
            <a:picLocks noChangeAspect="1"/>
          </p:cNvPicPr>
          <p:nvPr/>
        </p:nvPicPr>
        <p:blipFill rotWithShape="1">
          <a:blip r:embed="rId4">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6" name="Picture 5" descr="Map&#10;&#10;Description automatically generated">
            <a:extLst>
              <a:ext uri="{FF2B5EF4-FFF2-40B4-BE49-F238E27FC236}">
                <a16:creationId xmlns:a16="http://schemas.microsoft.com/office/drawing/2014/main" id="{0FF9F3A5-0191-4A5E-9208-17BC28026D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3097" y="4727529"/>
            <a:ext cx="2868458" cy="2005679"/>
          </a:xfrm>
          <a:prstGeom prst="rect">
            <a:avLst/>
          </a:prstGeom>
        </p:spPr>
      </p:pic>
      <p:sp>
        <p:nvSpPr>
          <p:cNvPr id="17" name="TextBox 16">
            <a:extLst>
              <a:ext uri="{FF2B5EF4-FFF2-40B4-BE49-F238E27FC236}">
                <a16:creationId xmlns:a16="http://schemas.microsoft.com/office/drawing/2014/main" id="{5484AC07-2F24-4FB8-B619-4DE83136DEE0}"/>
              </a:ext>
            </a:extLst>
          </p:cNvPr>
          <p:cNvSpPr txBox="1"/>
          <p:nvPr/>
        </p:nvSpPr>
        <p:spPr>
          <a:xfrm>
            <a:off x="2688882" y="4358197"/>
            <a:ext cx="1483163" cy="369332"/>
          </a:xfrm>
          <a:prstGeom prst="rect">
            <a:avLst/>
          </a:prstGeom>
          <a:noFill/>
        </p:spPr>
        <p:txBody>
          <a:bodyPr wrap="none" rtlCol="0">
            <a:spAutoFit/>
          </a:bodyPr>
          <a:lstStyle/>
          <a:p>
            <a:r>
              <a:rPr lang="fr-FR" dirty="0"/>
              <a:t>Des cartes …</a:t>
            </a:r>
          </a:p>
        </p:txBody>
      </p:sp>
      <p:pic>
        <p:nvPicPr>
          <p:cNvPr id="11" name="Picture 10">
            <a:extLst>
              <a:ext uri="{FF2B5EF4-FFF2-40B4-BE49-F238E27FC236}">
                <a16:creationId xmlns:a16="http://schemas.microsoft.com/office/drawing/2014/main" id="{4D2BA0F8-7D64-4A5A-9697-EC5503E9EBDD}"/>
              </a:ext>
            </a:extLst>
          </p:cNvPr>
          <p:cNvPicPr>
            <a:picLocks noChangeAspect="1"/>
          </p:cNvPicPr>
          <p:nvPr/>
        </p:nvPicPr>
        <p:blipFill>
          <a:blip r:embed="rId7"/>
          <a:stretch>
            <a:fillRect/>
          </a:stretch>
        </p:blipFill>
        <p:spPr>
          <a:xfrm>
            <a:off x="2803097" y="2089591"/>
            <a:ext cx="2868458" cy="2359033"/>
          </a:xfrm>
          <a:prstGeom prst="rect">
            <a:avLst/>
          </a:prstGeom>
        </p:spPr>
      </p:pic>
      <p:sp>
        <p:nvSpPr>
          <p:cNvPr id="24" name="TextBox 23">
            <a:extLst>
              <a:ext uri="{FF2B5EF4-FFF2-40B4-BE49-F238E27FC236}">
                <a16:creationId xmlns:a16="http://schemas.microsoft.com/office/drawing/2014/main" id="{65CCD9DD-1E8E-464D-9548-83AB009E2F61}"/>
              </a:ext>
            </a:extLst>
          </p:cNvPr>
          <p:cNvSpPr txBox="1"/>
          <p:nvPr/>
        </p:nvSpPr>
        <p:spPr>
          <a:xfrm>
            <a:off x="2781055" y="1572349"/>
            <a:ext cx="3185411" cy="369332"/>
          </a:xfrm>
          <a:prstGeom prst="rect">
            <a:avLst/>
          </a:prstGeom>
          <a:noFill/>
        </p:spPr>
        <p:txBody>
          <a:bodyPr wrap="square" rtlCol="0">
            <a:spAutoFit/>
          </a:bodyPr>
          <a:lstStyle/>
          <a:p>
            <a:r>
              <a:rPr lang="fr-FR" dirty="0"/>
              <a:t>Réseaux d’acteurs ?</a:t>
            </a:r>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60</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61</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Titre 1"/>
          <p:cNvSpPr txBox="1">
            <a:spLocks/>
          </p:cNvSpPr>
          <p:nvPr/>
        </p:nvSpPr>
        <p:spPr>
          <a:xfrm>
            <a:off x="466531" y="341216"/>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dirty="0"/>
              <a:t>Pour faire suite à </a:t>
            </a:r>
          </a:p>
          <a:p>
            <a:pPr algn="ctr"/>
            <a:r>
              <a:rPr lang="fr-FR" sz="3600" dirty="0"/>
              <a:t>« Ébauche de visualisation des productions littéraires francophones d’Haïti et retour d’expérience »</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12" name="Picture 11">
            <a:extLst>
              <a:ext uri="{FF2B5EF4-FFF2-40B4-BE49-F238E27FC236}">
                <a16:creationId xmlns:a16="http://schemas.microsoft.com/office/drawing/2014/main" id="{8CA71991-4C49-4073-BA5E-992D1657E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17" y="2174474"/>
            <a:ext cx="5916834" cy="3328219"/>
          </a:xfrm>
          <a:prstGeom prst="rect">
            <a:avLst/>
          </a:prstGeom>
        </p:spPr>
      </p:pic>
      <p:pic>
        <p:nvPicPr>
          <p:cNvPr id="16" name="Picture 15">
            <a:extLst>
              <a:ext uri="{FF2B5EF4-FFF2-40B4-BE49-F238E27FC236}">
                <a16:creationId xmlns:a16="http://schemas.microsoft.com/office/drawing/2014/main" id="{6E5FC102-006C-4AEB-94DE-7620D00C4E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6601" y="2995156"/>
            <a:ext cx="3097161" cy="2322871"/>
          </a:xfrm>
          <a:prstGeom prst="rect">
            <a:avLst/>
          </a:prstGeom>
        </p:spPr>
      </p:pic>
      <p:sp>
        <p:nvSpPr>
          <p:cNvPr id="15" name="Rectangle 14">
            <a:extLst>
              <a:ext uri="{FF2B5EF4-FFF2-40B4-BE49-F238E27FC236}">
                <a16:creationId xmlns:a16="http://schemas.microsoft.com/office/drawing/2014/main" id="{FC1DD7B6-5B49-4DF8-848D-37736A560B54}"/>
              </a:ext>
            </a:extLst>
          </p:cNvPr>
          <p:cNvSpPr/>
          <p:nvPr/>
        </p:nvSpPr>
        <p:spPr>
          <a:xfrm>
            <a:off x="7332702" y="2397846"/>
            <a:ext cx="2424062" cy="369332"/>
          </a:xfrm>
          <a:prstGeom prst="rect">
            <a:avLst/>
          </a:prstGeom>
        </p:spPr>
        <p:txBody>
          <a:bodyPr wrap="none">
            <a:spAutoFit/>
          </a:bodyPr>
          <a:lstStyle/>
          <a:p>
            <a:r>
              <a:rPr lang="fr-FR" dirty="0"/>
              <a:t>22 janvier 2020 à Lyon</a:t>
            </a:r>
          </a:p>
        </p:txBody>
      </p:sp>
      <p:sp>
        <p:nvSpPr>
          <p:cNvPr id="17" name="Arrow: Right 16">
            <a:extLst>
              <a:ext uri="{FF2B5EF4-FFF2-40B4-BE49-F238E27FC236}">
                <a16:creationId xmlns:a16="http://schemas.microsoft.com/office/drawing/2014/main" id="{BCFDDC53-0739-4332-98E3-A9403ABF93AD}"/>
              </a:ext>
            </a:extLst>
          </p:cNvPr>
          <p:cNvSpPr/>
          <p:nvPr/>
        </p:nvSpPr>
        <p:spPr>
          <a:xfrm>
            <a:off x="6764594" y="3726426"/>
            <a:ext cx="137651" cy="452284"/>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5044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normAutofit/>
          </a:bodyPr>
          <a:lstStyle/>
          <a:p>
            <a:r>
              <a:rPr lang="fr-FR" sz="4000" dirty="0"/>
              <a:t>Point de départ </a:t>
            </a:r>
          </a:p>
        </p:txBody>
      </p:sp>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2"/>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992052" y="3137665"/>
            <a:ext cx="2067296" cy="830997"/>
          </a:xfrm>
          <a:prstGeom prst="rect">
            <a:avLst/>
          </a:prstGeom>
          <a:noFill/>
        </p:spPr>
        <p:txBody>
          <a:bodyPr wrap="none" rtlCol="0">
            <a:spAutoFit/>
          </a:bodyPr>
          <a:lstStyle/>
          <a:p>
            <a:pPr algn="r"/>
            <a:r>
              <a:rPr lang="fr-FR" sz="1200" dirty="0"/>
              <a:t>Extrait RDF des ressources :</a:t>
            </a:r>
          </a:p>
          <a:p>
            <a:pPr algn="r"/>
            <a:r>
              <a:rPr lang="fr-FR" sz="1200" dirty="0"/>
              <a:t>Titre site, type, date, auteur,</a:t>
            </a:r>
          </a:p>
          <a:p>
            <a:pPr algn="r"/>
            <a:r>
              <a:rPr lang="fr-FR" sz="1200" dirty="0"/>
              <a:t>droits, id,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5"/>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7"/>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7" name="Picture 7">
            <a:extLst>
              <a:ext uri="{FF2B5EF4-FFF2-40B4-BE49-F238E27FC236}">
                <a16:creationId xmlns:a16="http://schemas.microsoft.com/office/drawing/2014/main" id="{A2015A2D-145A-426E-8A9C-CD63C4F8DEA4}"/>
              </a:ext>
            </a:extLst>
          </p:cNvPr>
          <p:cNvPicPr>
            <a:picLocks noChangeAspect="1"/>
          </p:cNvPicPr>
          <p:nvPr/>
        </p:nvPicPr>
        <p:blipFill rotWithShape="1">
          <a:blip r:embed="rId8">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23" name="Graphic 22">
            <a:extLst>
              <a:ext uri="{FF2B5EF4-FFF2-40B4-BE49-F238E27FC236}">
                <a16:creationId xmlns:a16="http://schemas.microsoft.com/office/drawing/2014/main" id="{74867B67-4951-4E4A-9C69-2AB1EE03920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3975</TotalTime>
  <Words>2923</Words>
  <Application>Microsoft Office PowerPoint</Application>
  <PresentationFormat>Widescreen</PresentationFormat>
  <Paragraphs>456</Paragraphs>
  <Slides>61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Abadi Extra Light</vt:lpstr>
      <vt:lpstr>Arial</vt:lpstr>
      <vt:lpstr>Calibri</vt:lpstr>
      <vt:lpstr>Calisto MT</vt:lpstr>
      <vt:lpstr>Corbel</vt:lpstr>
      <vt:lpstr>TimesNewRomanPS-ItalicMT</vt:lpstr>
      <vt:lpstr>TimesNewRomanPSMT</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PowerPoint Presentation</vt:lpstr>
      <vt:lpstr>PowerPoint Presentation</vt:lpstr>
      <vt:lpstr>Cartographier le Web et le visualiser…</vt:lpstr>
      <vt:lpstr>PowerPoint Presentation</vt:lpstr>
      <vt:lpstr>II. Croiser Web sémantique et contenus participatifs </vt:lpstr>
      <vt:lpstr>Point de départ </vt:lpstr>
      <vt:lpstr> Sur la base d’une liste de référence web</vt:lpstr>
      <vt:lpstr>Changement de paradigme</vt:lpstr>
      <vt:lpstr>Sources et caractéristiques</vt:lpstr>
      <vt:lpstr>Informations obtenues via les sites de « référence »  </vt:lpstr>
      <vt:lpstr>Explicitation de la requête Wikidata - SPARQL</vt:lpstr>
      <vt:lpstr>Consolidation des données</vt:lpstr>
      <vt:lpstr>Insertion de la liste d’écrivains haïtiens</vt:lpstr>
      <vt:lpstr>Regroupements d’informations via Wikidata</vt:lpstr>
      <vt:lpstr>Regroupements d’informations via le VIAF</vt:lpstr>
      <vt:lpstr>Récupération d’informations clefs</vt:lpstr>
      <vt:lpstr>Filtrage du corpus</vt:lpstr>
      <vt:lpstr>Le corpus final en quelques chiffres clés</vt:lpstr>
      <vt:lpstr>Agréger et normaliser le tout ?</vt:lpstr>
      <vt:lpstr> III. Normalisation du corpus et structuration en XML-TEI </vt:lpstr>
      <vt:lpstr>PowerPoint Presentation</vt:lpstr>
      <vt:lpstr>PowerPoint Presentation</vt:lpstr>
      <vt:lpstr>Structure du fichier XML-TEI</vt:lpstr>
      <vt:lpstr>Le &lt;teiHeader&gt;</vt:lpstr>
      <vt:lpstr>Des &lt;div&gt;</vt:lpstr>
      <vt:lpstr>PowerPoint Presentation</vt:lpstr>
      <vt:lpstr>PowerPoint Presentation</vt:lpstr>
      <vt:lpstr>Partie 1 </vt:lpstr>
      <vt:lpstr>&lt;div&gt; bio</vt:lpstr>
      <vt:lpstr>&lt;div&gt; biblio</vt:lpstr>
      <vt:lpstr>&lt;div&gt; adresses Web </vt:lpstr>
      <vt:lpstr>Les feuilles de transformations XSL</vt:lpstr>
      <vt:lpstr>Les feuilles de transformations XSL</vt:lpstr>
      <vt:lpstr>Pour obtenir :</vt:lpstr>
      <vt:lpstr>IV. Exploitation des données</vt:lpstr>
      <vt:lpstr>PowerPoint Presentation</vt:lpstr>
      <vt:lpstr>PowerPoint Presentation</vt:lpstr>
      <vt:lpstr>PowerPoint Presentation</vt:lpstr>
      <vt:lpstr>PowerPoint Presentation</vt:lpstr>
      <vt:lpstr>PowerPoint Presentation</vt:lpstr>
      <vt:lpstr>PowerPoint Presentation</vt:lpstr>
      <vt:lpstr>Pages personnelles issues de SPLA - Un voyage dans le temps</vt:lpstr>
      <vt:lpstr>Pages personnelles issues de SPLA</vt:lpstr>
      <vt:lpstr>A propos des pages Wikipédia</vt:lpstr>
      <vt:lpstr>PowerPoint Presentation</vt:lpstr>
      <vt:lpstr>PowerPoint Presentation</vt:lpstr>
      <vt:lpstr>PowerPoint Presentation</vt:lpstr>
      <vt:lpstr>PowerPoint Presentation</vt:lpstr>
      <vt:lpstr>PowerPoint Presentation</vt:lpstr>
      <vt:lpstr>Du côté du contenu web fournis par île-en-île</vt:lpstr>
      <vt:lpstr>Mieux décrire un espace émergeant et ses acteurs</vt:lpstr>
      <vt:lpstr>Utilisation du TAL pour obtenir des données biographiques…</vt:lpstr>
      <vt:lpstr>Utilisation du TAL pour lier les biographies sur des entités plus vastes…</vt:lpstr>
      <vt:lpstr>Un espace encore inconnu : </vt:lpstr>
      <vt:lpstr>V. Retour d’expérience</vt:lpstr>
      <vt:lpstr>PowerPoint Presentation</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Célian Ringwald</cp:lastModifiedBy>
  <cp:revision>331</cp:revision>
  <dcterms:created xsi:type="dcterms:W3CDTF">2020-01-21T15:26:20Z</dcterms:created>
  <dcterms:modified xsi:type="dcterms:W3CDTF">2021-02-03T12:30:36Z</dcterms:modified>
</cp:coreProperties>
</file>